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notesMasterIdLst>
    <p:notesMasterId r:id="rId24"/>
  </p:notesMasterIdLst>
  <p:handoutMasterIdLst>
    <p:handoutMasterId r:id="rId25"/>
  </p:handoutMasterIdLst>
  <p:sldIdLst>
    <p:sldId id="337" r:id="rId2"/>
    <p:sldId id="340" r:id="rId3"/>
    <p:sldId id="358" r:id="rId4"/>
    <p:sldId id="361" r:id="rId5"/>
    <p:sldId id="363" r:id="rId6"/>
    <p:sldId id="369" r:id="rId7"/>
    <p:sldId id="370" r:id="rId8"/>
    <p:sldId id="373" r:id="rId9"/>
    <p:sldId id="366" r:id="rId10"/>
    <p:sldId id="368" r:id="rId11"/>
    <p:sldId id="367" r:id="rId12"/>
    <p:sldId id="342" r:id="rId13"/>
    <p:sldId id="351" r:id="rId14"/>
    <p:sldId id="339" r:id="rId15"/>
    <p:sldId id="343" r:id="rId16"/>
    <p:sldId id="344" r:id="rId17"/>
    <p:sldId id="345" r:id="rId18"/>
    <p:sldId id="346" r:id="rId19"/>
    <p:sldId id="347" r:id="rId20"/>
    <p:sldId id="348" r:id="rId21"/>
    <p:sldId id="349" r:id="rId22"/>
    <p:sldId id="350" r:id="rId23"/>
  </p:sldIdLst>
  <p:sldSz cx="9144000" cy="5143500" type="screen16x9"/>
  <p:notesSz cx="6858000" cy="9144000"/>
  <p:embeddedFontLst>
    <p:embeddedFont>
      <p:font typeface="한수원 한돋움" panose="020B0600000101010101" pitchFamily="50" charset="-127"/>
      <p:bold r:id="rId26"/>
    </p:embeddedFont>
    <p:embeddedFont>
      <p:font typeface="한수원 한돋움 Bold" panose="020B0600000101010101" pitchFamily="50" charset="-127"/>
      <p:bold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0914"/>
    <a:srgbClr val="90C323"/>
    <a:srgbClr val="5E97E1"/>
    <a:srgbClr val="90C320"/>
    <a:srgbClr val="00A0D2"/>
    <a:srgbClr val="C9E0FF"/>
    <a:srgbClr val="8CBEFF"/>
    <a:srgbClr val="B2B2B2"/>
    <a:srgbClr val="93C4ED"/>
    <a:srgbClr val="93B4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66" autoAdjust="0"/>
    <p:restoredTop sz="94694" autoAdjust="0"/>
  </p:normalViewPr>
  <p:slideViewPr>
    <p:cSldViewPr>
      <p:cViewPr>
        <p:scale>
          <a:sx n="100" d="100"/>
          <a:sy n="100" d="100"/>
        </p:scale>
        <p:origin x="2598" y="8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14578-7EF3-4727-BD42-39B967B9454B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D32C99-96F0-46CD-B58C-814FF01AF2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7660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9F32D-416B-41F8-965B-AFE94DF4D91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C2FE0F-61B8-4DB6-9D27-4EDC46824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78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352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893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228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2174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860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8145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732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50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453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284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952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839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599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771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826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A2C713-AC81-4EB2-9330-581E0B6A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F55EC-D62C-46D0-85AA-2079E978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86F994-D68F-40EE-B340-2867A153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9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6" orient="horz" pos="278" userDrawn="1">
          <p15:clr>
            <a:srgbClr val="FBAE40"/>
          </p15:clr>
        </p15:guide>
        <p15:guide id="7" pos="393" userDrawn="1">
          <p15:clr>
            <a:srgbClr val="FBAE40"/>
          </p15:clr>
        </p15:guide>
        <p15:guide id="8" orient="horz" pos="4042" userDrawn="1">
          <p15:clr>
            <a:srgbClr val="FBAE40"/>
          </p15:clr>
        </p15:guide>
        <p15:guide id="9" pos="7287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1. 제작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19292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01</a:t>
            </a: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제작개요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19292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01</a:t>
            </a: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제작개요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86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03. 제작과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1994777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동작설명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03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05. 영상 및 관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2520562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개발 및 구현</a:t>
            </a:r>
          </a:p>
        </p:txBody>
      </p:sp>
    </p:spTree>
    <p:extLst>
      <p:ext uri="{BB962C8B-B14F-4D97-AF65-F5344CB8AC3E}">
        <p14:creationId xmlns:p14="http://schemas.microsoft.com/office/powerpoint/2010/main" val="368632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4. 오류개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2022990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03.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오류개선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2022990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03.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오류개선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74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5. 영상 및 관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31739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04.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영상 및 형상관리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31739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04.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영상 및 형상관리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11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04. 오류개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3174074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03.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영상 및 형상관리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84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BFCA8F-81E3-4494-807A-19ED36318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lIns="68579" tIns="34289" rIns="68579" bIns="34289"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A30F0C-47F5-4BBB-8D9A-EEA1FF7E8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68579" tIns="34289" rIns="68579" bIns="34289"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4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A2C713-AC81-4EB2-9330-581E0B6A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F55EC-D62C-46D0-85AA-2079E978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86F994-D68F-40EE-B340-2867A153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23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>
        <p:push/>
      </p:transition>
    </mc:Choice>
    <mc:Fallback xmlns="">
      <p:transition advClick="0">
        <p:push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78">
          <p15:clr>
            <a:srgbClr val="FBAE40"/>
          </p15:clr>
        </p15:guide>
        <p15:guide id="2" pos="393">
          <p15:clr>
            <a:srgbClr val="FBAE40"/>
          </p15:clr>
        </p15:guide>
        <p15:guide id="4" orient="horz" pos="4042">
          <p15:clr>
            <a:srgbClr val="FBAE40"/>
          </p15:clr>
        </p15:guide>
        <p15:guide id="5" pos="728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D06877-D131-4080-A9F4-48C0B274C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076F67-2A68-49D1-BB80-037677E09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782565-736B-44B3-9A33-43CB9E3F7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014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</p:sldLayoutIdLst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85783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hy0409/210103-Swift-Study/tree/main/210209_FC_SwiftMine/210510_17_1to9_App_NetflixSt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54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48431" y="3851079"/>
            <a:ext cx="2517159" cy="376856"/>
            <a:chOff x="4985407" y="3631662"/>
            <a:chExt cx="2517159" cy="376856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A7311F7-BDB2-4871-A52E-85827F6BBA0C}"/>
                </a:ext>
              </a:extLst>
            </p:cNvPr>
            <p:cNvCxnSpPr/>
            <p:nvPr/>
          </p:nvCxnSpPr>
          <p:spPr>
            <a:xfrm>
              <a:off x="4985407" y="3631662"/>
              <a:ext cx="609600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07419D-DA91-41E9-BA14-DED2C6883059}"/>
                </a:ext>
              </a:extLst>
            </p:cNvPr>
            <p:cNvSpPr/>
            <p:nvPr/>
          </p:nvSpPr>
          <p:spPr>
            <a:xfrm>
              <a:off x="5000438" y="3708435"/>
              <a:ext cx="2502128" cy="300083"/>
            </a:xfrm>
            <a:prstGeom prst="rect">
              <a:avLst/>
            </a:prstGeom>
            <a:noFill/>
          </p:spPr>
          <p:txBody>
            <a:bodyPr wrap="none" lIns="0" tIns="34290" rIns="0" bIns="34290" rtlCol="0">
              <a:noAutofit/>
            </a:bodyPr>
            <a:lstStyle/>
            <a:p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Presenter Ye Jin-</a:t>
              </a:r>
              <a:r>
                <a:rPr lang="en-US" altLang="ko-KR" sz="15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hee</a:t>
              </a:r>
              <a:endPara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" pitchFamily="50" charset="-127"/>
                <a:ea typeface="한수원 한돋움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448431" y="1491631"/>
            <a:ext cx="3651962" cy="1226672"/>
            <a:chOff x="6603999" y="1460640"/>
            <a:chExt cx="4869282" cy="163556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4C1FE0-6BEB-44C5-B4B9-1755F444F838}"/>
                </a:ext>
              </a:extLst>
            </p:cNvPr>
            <p:cNvSpPr txBox="1"/>
            <p:nvPr/>
          </p:nvSpPr>
          <p:spPr>
            <a:xfrm>
              <a:off x="6603999" y="1460640"/>
              <a:ext cx="2956365" cy="615553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r>
                <a:rPr lang="en-US" altLang="ko-KR" sz="225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URLsession</a:t>
              </a:r>
              <a:r>
                <a:rPr lang="en-US" altLang="ko-KR" sz="22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 + Firebase</a:t>
              </a:r>
              <a:endParaRPr lang="ko-KR" altLang="en-US" sz="22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04C1FE0-6BEB-44C5-B4B9-1755F444F838}"/>
                </a:ext>
              </a:extLst>
            </p:cNvPr>
            <p:cNvSpPr txBox="1"/>
            <p:nvPr/>
          </p:nvSpPr>
          <p:spPr>
            <a:xfrm>
              <a:off x="6603999" y="2131836"/>
              <a:ext cx="4869282" cy="964366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r>
                <a:rPr lang="ko-KR" altLang="en-US" sz="4100" dirty="0" smtClean="0">
                  <a:ln w="6350">
                    <a:noFill/>
                    <a:prstDash val="solid"/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애플</a:t>
              </a:r>
              <a:r>
                <a:rPr lang="ko-KR" altLang="en-US" sz="4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 스타일</a:t>
              </a:r>
              <a:r>
                <a:rPr lang="en-US" altLang="ko-KR" sz="4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/>
              </a:r>
              <a:br>
                <a:rPr lang="en-US" altLang="ko-KR" sz="4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</a:br>
              <a:r>
                <a:rPr lang="ko-KR" altLang="en-US" sz="4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뮤직 앱 제작</a:t>
              </a:r>
              <a:endParaRPr lang="en-US" altLang="ko-KR" sz="4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22"/>
          <a:stretch/>
        </p:blipFill>
        <p:spPr>
          <a:xfrm>
            <a:off x="0" y="411510"/>
            <a:ext cx="3275856" cy="4136462"/>
          </a:xfrm>
          <a:prstGeom prst="rect">
            <a:avLst/>
          </a:prstGeom>
          <a:effectLst>
            <a:innerShdw blurRad="139700" dist="114300" dir="13500000">
              <a:prstClr val="black">
                <a:alpha val="9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045415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434723" y="1364957"/>
            <a:ext cx="4864610" cy="3048387"/>
            <a:chOff x="3706894" y="2463669"/>
            <a:chExt cx="4864610" cy="3048387"/>
          </a:xfrm>
        </p:grpSpPr>
        <p:grpSp>
          <p:nvGrpSpPr>
            <p:cNvPr id="4" name="그룹 3"/>
            <p:cNvGrpSpPr/>
            <p:nvPr/>
          </p:nvGrpSpPr>
          <p:grpSpPr>
            <a:xfrm>
              <a:off x="3706895" y="2463669"/>
              <a:ext cx="4864609" cy="3048387"/>
              <a:chOff x="3706895" y="2463669"/>
              <a:chExt cx="4864609" cy="3048387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 rotWithShape="1">
              <a:blip r:embed="rId3"/>
              <a:srcRect t="5450" r="12718" b="93834"/>
              <a:stretch/>
            </p:blipFill>
            <p:spPr>
              <a:xfrm>
                <a:off x="3706895" y="2463669"/>
                <a:ext cx="4864608" cy="99457"/>
              </a:xfrm>
              <a:prstGeom prst="rect">
                <a:avLst/>
              </a:prstGeom>
              <a:ln w="9525">
                <a:noFill/>
              </a:ln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 rotWithShape="1">
              <a:blip r:embed="rId3"/>
              <a:srcRect t="14420" r="12718" b="71523"/>
              <a:stretch/>
            </p:blipFill>
            <p:spPr>
              <a:xfrm>
                <a:off x="3706896" y="2563126"/>
                <a:ext cx="4864608" cy="1953741"/>
              </a:xfrm>
              <a:prstGeom prst="rect">
                <a:avLst/>
              </a:prstGeom>
              <a:ln w="9525">
                <a:noFill/>
              </a:ln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 rotWithShape="1">
              <a:blip r:embed="rId3"/>
              <a:srcRect t="42421" r="11731" b="50300"/>
              <a:stretch/>
            </p:blipFill>
            <p:spPr>
              <a:xfrm>
                <a:off x="3707904" y="4511899"/>
                <a:ext cx="4863600" cy="1000157"/>
              </a:xfrm>
              <a:prstGeom prst="rect">
                <a:avLst/>
              </a:prstGeom>
              <a:ln w="9525">
                <a:noFill/>
              </a:ln>
            </p:spPr>
          </p:pic>
        </p:grpSp>
        <p:sp>
          <p:nvSpPr>
            <p:cNvPr id="7" name="직사각형 6"/>
            <p:cNvSpPr/>
            <p:nvPr/>
          </p:nvSpPr>
          <p:spPr>
            <a:xfrm>
              <a:off x="3706894" y="2463669"/>
              <a:ext cx="4864609" cy="3048387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2386673" y="411511"/>
            <a:ext cx="2197718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- 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플레이어화면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15616" y="5144191"/>
            <a:ext cx="5187997" cy="85530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indent="0">
              <a:buNone/>
            </a:pPr>
            <a:r>
              <a:rPr lang="ko-KR" altLang="en-US" sz="1400" b="1" dirty="0" smtClean="0"/>
              <a:t>각 셀 클릭 시 </a:t>
            </a:r>
            <a:r>
              <a:rPr lang="en-US" altLang="ko-KR" sz="1400" b="1" dirty="0" smtClean="0"/>
              <a:t>Player</a:t>
            </a:r>
            <a:r>
              <a:rPr lang="ko-KR" altLang="en-US" sz="1400" b="1" dirty="0"/>
              <a:t>뷰컨트롤러를 </a:t>
            </a:r>
            <a:r>
              <a:rPr lang="ko-KR" altLang="en-US" sz="1400" b="1" dirty="0" smtClean="0">
                <a:solidFill>
                  <a:schemeClr val="bg2">
                    <a:lumMod val="25000"/>
                  </a:schemeClr>
                </a:solidFill>
              </a:rPr>
              <a:t>띄움 </a:t>
            </a:r>
            <a:endParaRPr lang="en-US" altLang="ko-KR" sz="1400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182563" lvl="2" indent="-182563">
              <a:spcAft>
                <a:spcPts val="400"/>
              </a:spcAft>
              <a:buFont typeface="+mj-lt"/>
              <a:buAutoNum type="arabicPeriod"/>
            </a:pPr>
            <a:r>
              <a:rPr lang="en-US" altLang="ko-KR" sz="1200" b="1" dirty="0" err="1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playerVC</a:t>
            </a:r>
            <a:r>
              <a:rPr lang="en-US" altLang="ko-KR" sz="1200" b="1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: </a:t>
            </a:r>
            <a:r>
              <a:rPr lang="en-US" altLang="ko-KR" sz="1200" b="1" dirty="0" err="1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PlayerViewController</a:t>
            </a: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로 형 변환 후 할당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82563" lvl="2" indent="-182563">
              <a:spcAft>
                <a:spcPts val="400"/>
              </a:spcAft>
              <a:buFont typeface="+mj-lt"/>
              <a:buAutoNum type="arabicPeriod"/>
            </a:pP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선택한 </a:t>
            </a:r>
            <a:r>
              <a:rPr lang="en-US" altLang="ko-KR" sz="1200" b="1" dirty="0" err="1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indexPath</a:t>
            </a: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의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정보로 </a:t>
            </a:r>
            <a:r>
              <a:rPr lang="en-US" altLang="ko-KR" sz="1200" b="1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playerVC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의 현재 아이템을 교체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452072" y="843558"/>
            <a:ext cx="3456384" cy="15747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0000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indent="0">
              <a:buNone/>
            </a:pP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1. 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메인화면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곡리스트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컬렉션뷰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 이용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1050" b="1" dirty="0"/>
              <a:t>2. </a:t>
            </a:r>
            <a:r>
              <a:rPr lang="ko-KR" altLang="en-US" sz="1050" b="1" dirty="0"/>
              <a:t>플레이어화면 </a:t>
            </a:r>
            <a:r>
              <a:rPr lang="en-US" altLang="ko-KR" sz="1050" b="1" dirty="0"/>
              <a:t>(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모달로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 띄움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재생 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곡준비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sz="1050" b="1" dirty="0"/>
              <a:t>해당 곡 재생</a:t>
            </a:r>
            <a:r>
              <a:rPr lang="en-US" altLang="ko-KR" sz="1050" b="1" dirty="0"/>
              <a:t>)</a:t>
            </a:r>
          </a:p>
          <a:p>
            <a:pPr marL="0" indent="0">
              <a:buNone/>
            </a:pPr>
            <a:r>
              <a:rPr lang="en-US" altLang="ko-KR" sz="1050" b="1" dirty="0"/>
              <a:t>- </a:t>
            </a:r>
            <a:r>
              <a:rPr lang="en-US" altLang="ko-KR" sz="1050" b="1" dirty="0" err="1"/>
              <a:t>AVFoundation</a:t>
            </a:r>
            <a:endParaRPr lang="en-US" altLang="ko-KR" sz="1050" b="1" dirty="0"/>
          </a:p>
          <a:p>
            <a:pPr marL="0" indent="0">
              <a:buNone/>
            </a:pPr>
            <a:r>
              <a:rPr lang="en-US" altLang="ko-KR" sz="1050" b="1" dirty="0"/>
              <a:t>- </a:t>
            </a:r>
            <a:r>
              <a:rPr lang="en-US" altLang="ko-KR" sz="1050" b="1" dirty="0" err="1"/>
              <a:t>AVPlayer</a:t>
            </a:r>
            <a:r>
              <a:rPr lang="en-US" altLang="ko-KR" sz="1050" b="1" dirty="0"/>
              <a:t> : </a:t>
            </a:r>
            <a:r>
              <a:rPr lang="ko-KR" altLang="en-US" sz="1050" b="1" dirty="0" err="1"/>
              <a:t>재생정지</a:t>
            </a:r>
            <a:r>
              <a:rPr lang="en-US" altLang="ko-KR" sz="1050" b="1" dirty="0"/>
              <a:t>, </a:t>
            </a:r>
            <a:r>
              <a:rPr lang="ko-KR" altLang="en-US" sz="1050" b="1" dirty="0"/>
              <a:t>슬라이더 구간</a:t>
            </a:r>
            <a:r>
              <a:rPr lang="en-US" altLang="ko-KR" sz="1050" b="1" dirty="0"/>
              <a:t>seeking</a:t>
            </a:r>
          </a:p>
          <a:p>
            <a:pPr marL="0" indent="0">
              <a:buNone/>
            </a:pPr>
            <a:r>
              <a:rPr lang="en-US" altLang="ko-KR" sz="1050" b="1" dirty="0"/>
              <a:t>- Dark mode</a:t>
            </a:r>
          </a:p>
          <a:p>
            <a:pPr marL="0" indent="0">
              <a:buNone/>
            </a:pPr>
            <a:r>
              <a:rPr lang="en-US" altLang="ko-KR" sz="1050" b="1" dirty="0"/>
              <a:t>3. </a:t>
            </a:r>
            <a:r>
              <a:rPr lang="ko-KR" altLang="en-US" sz="1050" b="1" dirty="0" err="1"/>
              <a:t>다크</a:t>
            </a:r>
            <a:r>
              <a:rPr lang="en-US" altLang="ko-KR" sz="1050" b="1" dirty="0"/>
              <a:t>, </a:t>
            </a:r>
            <a:r>
              <a:rPr lang="ko-KR" altLang="en-US" sz="1050" b="1" dirty="0" err="1"/>
              <a:t>라이트모드</a:t>
            </a:r>
            <a:r>
              <a:rPr lang="ko-KR" altLang="en-US" sz="1050" b="1" dirty="0"/>
              <a:t> 대응</a:t>
            </a:r>
            <a:endParaRPr lang="en-US" altLang="ko-KR" sz="1050" b="1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rcRect t="42273" b="17521"/>
          <a:stretch/>
        </p:blipFill>
        <p:spPr>
          <a:xfrm>
            <a:off x="8748464" y="3490268"/>
            <a:ext cx="4863600" cy="4876352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</p:spPr>
      </p:pic>
      <p:grpSp>
        <p:nvGrpSpPr>
          <p:cNvPr id="10" name="그룹 9"/>
          <p:cNvGrpSpPr/>
          <p:nvPr/>
        </p:nvGrpSpPr>
        <p:grpSpPr>
          <a:xfrm>
            <a:off x="5714141" y="1382067"/>
            <a:ext cx="1871188" cy="3708985"/>
            <a:chOff x="510062" y="1431067"/>
            <a:chExt cx="1871188" cy="3708985"/>
          </a:xfrm>
        </p:grpSpPr>
        <p:grpSp>
          <p:nvGrpSpPr>
            <p:cNvPr id="3" name="그룹 2"/>
            <p:cNvGrpSpPr/>
            <p:nvPr/>
          </p:nvGrpSpPr>
          <p:grpSpPr>
            <a:xfrm>
              <a:off x="516026" y="1431067"/>
              <a:ext cx="1859262" cy="3708985"/>
              <a:chOff x="311452" y="1431067"/>
              <a:chExt cx="1859262" cy="3708985"/>
            </a:xfrm>
          </p:grpSpPr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7099" y="1431067"/>
                <a:ext cx="1587966" cy="3436756"/>
              </a:xfrm>
              <a:prstGeom prst="roundRect">
                <a:avLst>
                  <a:gd name="adj" fmla="val 4480"/>
                </a:avLst>
              </a:prstGeom>
              <a:effectLst>
                <a:outerShdw blurRad="228600" dist="50800" dir="6240000" algn="tl" rotWithShape="0">
                  <a:prstClr val="black">
                    <a:alpha val="22000"/>
                  </a:prstClr>
                </a:outerShdw>
              </a:effectLst>
            </p:spPr>
          </p:pic>
          <p:sp>
            <p:nvSpPr>
              <p:cNvPr id="9" name="직사각형 8"/>
              <p:cNvSpPr/>
              <p:nvPr/>
            </p:nvSpPr>
            <p:spPr>
              <a:xfrm rot="10800000">
                <a:off x="311452" y="4083918"/>
                <a:ext cx="1859262" cy="1056134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63000">
                    <a:schemeClr val="bg1"/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010" b="14342"/>
            <a:stretch/>
          </p:blipFill>
          <p:spPr>
            <a:xfrm>
              <a:off x="510062" y="3901138"/>
              <a:ext cx="1871188" cy="512206"/>
            </a:xfrm>
            <a:prstGeom prst="roundRect">
              <a:avLst>
                <a:gd name="adj" fmla="val 4480"/>
              </a:avLst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127000" dist="50800" dir="6240000" algn="tl" rotWithShape="0">
                <a:prstClr val="black">
                  <a:alpha val="3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43206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2386673" y="411511"/>
            <a:ext cx="2197718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- 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플레이어화면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45658" y="3490268"/>
            <a:ext cx="5187997" cy="85530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indent="0">
              <a:buNone/>
            </a:pPr>
            <a:r>
              <a:rPr lang="ko-KR" altLang="en-US" sz="1400" b="1" dirty="0" smtClean="0"/>
              <a:t>각 셀 클릭 시 </a:t>
            </a:r>
            <a:r>
              <a:rPr lang="en-US" altLang="ko-KR" sz="1400" b="1" dirty="0" smtClean="0"/>
              <a:t>Player</a:t>
            </a:r>
            <a:r>
              <a:rPr lang="ko-KR" altLang="en-US" sz="1400" b="1" dirty="0"/>
              <a:t>뷰컨트롤러를 </a:t>
            </a:r>
            <a:r>
              <a:rPr lang="ko-KR" altLang="en-US" sz="1400" b="1" dirty="0" smtClean="0">
                <a:solidFill>
                  <a:schemeClr val="bg2">
                    <a:lumMod val="25000"/>
                  </a:schemeClr>
                </a:solidFill>
              </a:rPr>
              <a:t>띄움 </a:t>
            </a:r>
            <a:endParaRPr lang="en-US" altLang="ko-KR" sz="1400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182563" lvl="2" indent="-182563">
              <a:spcAft>
                <a:spcPts val="400"/>
              </a:spcAft>
              <a:buFont typeface="+mj-lt"/>
              <a:buAutoNum type="arabicPeriod"/>
            </a:pPr>
            <a:r>
              <a:rPr lang="en-US" altLang="ko-KR" sz="1200" b="1" dirty="0" err="1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playerVC</a:t>
            </a:r>
            <a:r>
              <a:rPr lang="en-US" altLang="ko-KR" sz="1200" b="1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: </a:t>
            </a:r>
            <a:r>
              <a:rPr lang="en-US" altLang="ko-KR" sz="1200" b="1" dirty="0" err="1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PlayerViewController</a:t>
            </a: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로 형 변환 후 할당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82563" lvl="2" indent="-182563">
              <a:spcAft>
                <a:spcPts val="400"/>
              </a:spcAft>
              <a:buFont typeface="+mj-lt"/>
              <a:buAutoNum type="arabicPeriod"/>
            </a:pP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선택한 </a:t>
            </a:r>
            <a:r>
              <a:rPr lang="en-US" altLang="ko-KR" sz="1200" b="1" dirty="0" err="1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indexPath</a:t>
            </a: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의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정보로 </a:t>
            </a:r>
            <a:r>
              <a:rPr lang="en-US" altLang="ko-KR" sz="1200" b="1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playerVC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의 현재 아이템을 교체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67410" r="13536" b="516"/>
          <a:stretch/>
        </p:blipFill>
        <p:spPr>
          <a:xfrm>
            <a:off x="3067230" y="1758487"/>
            <a:ext cx="5686245" cy="1531516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</p:spPr>
      </p:pic>
      <p:sp>
        <p:nvSpPr>
          <p:cNvPr id="28" name="직사각형 27"/>
          <p:cNvSpPr/>
          <p:nvPr/>
        </p:nvSpPr>
        <p:spPr>
          <a:xfrm rot="10800000">
            <a:off x="219075" y="3149445"/>
            <a:ext cx="1859262" cy="185778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6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516026" y="1431067"/>
            <a:ext cx="1859262" cy="3708985"/>
            <a:chOff x="311452" y="1431067"/>
            <a:chExt cx="1859262" cy="3708985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099" y="1431067"/>
              <a:ext cx="1587966" cy="3436756"/>
            </a:xfrm>
            <a:prstGeom prst="roundRect">
              <a:avLst>
                <a:gd name="adj" fmla="val 4480"/>
              </a:avLst>
            </a:prstGeom>
            <a:effectLst>
              <a:outerShdw blurRad="228600" dist="50800" dir="624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직사각형 8"/>
            <p:cNvSpPr/>
            <p:nvPr/>
          </p:nvSpPr>
          <p:spPr>
            <a:xfrm rot="10800000">
              <a:off x="311452" y="4083918"/>
              <a:ext cx="1859262" cy="105613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63000">
                  <a:schemeClr val="bg1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812360" y="3723878"/>
            <a:ext cx="3456384" cy="15747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0000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indent="0">
              <a:buNone/>
            </a:pP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1. 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메인화면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곡리스트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컬렉션뷰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 이용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1050" b="1" dirty="0"/>
              <a:t>2. </a:t>
            </a:r>
            <a:r>
              <a:rPr lang="ko-KR" altLang="en-US" sz="1050" b="1" dirty="0"/>
              <a:t>플레이어화면 </a:t>
            </a:r>
            <a:r>
              <a:rPr lang="en-US" altLang="ko-KR" sz="1050" b="1" dirty="0"/>
              <a:t>(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모달로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 띄움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재생 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곡준비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sz="1050" b="1" dirty="0"/>
              <a:t>해당 곡 재생</a:t>
            </a:r>
            <a:r>
              <a:rPr lang="en-US" altLang="ko-KR" sz="1050" b="1" dirty="0"/>
              <a:t>)</a:t>
            </a:r>
          </a:p>
          <a:p>
            <a:pPr marL="0" indent="0">
              <a:buNone/>
            </a:pPr>
            <a:r>
              <a:rPr lang="en-US" altLang="ko-KR" sz="1050" b="1" dirty="0"/>
              <a:t>- </a:t>
            </a:r>
            <a:r>
              <a:rPr lang="en-US" altLang="ko-KR" sz="1050" b="1" dirty="0" err="1"/>
              <a:t>AVFoundation</a:t>
            </a:r>
            <a:endParaRPr lang="en-US" altLang="ko-KR" sz="1050" b="1" dirty="0"/>
          </a:p>
          <a:p>
            <a:pPr marL="0" indent="0">
              <a:buNone/>
            </a:pPr>
            <a:r>
              <a:rPr lang="en-US" altLang="ko-KR" sz="1050" b="1" dirty="0"/>
              <a:t>- </a:t>
            </a:r>
            <a:r>
              <a:rPr lang="en-US" altLang="ko-KR" sz="1050" b="1" dirty="0" err="1"/>
              <a:t>AVPlayer</a:t>
            </a:r>
            <a:r>
              <a:rPr lang="en-US" altLang="ko-KR" sz="1050" b="1" dirty="0"/>
              <a:t> : </a:t>
            </a:r>
            <a:r>
              <a:rPr lang="ko-KR" altLang="en-US" sz="1050" b="1" dirty="0" err="1"/>
              <a:t>재생정지</a:t>
            </a:r>
            <a:r>
              <a:rPr lang="en-US" altLang="ko-KR" sz="1050" b="1" dirty="0"/>
              <a:t>, </a:t>
            </a:r>
            <a:r>
              <a:rPr lang="ko-KR" altLang="en-US" sz="1050" b="1" dirty="0"/>
              <a:t>슬라이더 구간</a:t>
            </a:r>
            <a:r>
              <a:rPr lang="en-US" altLang="ko-KR" sz="1050" b="1" dirty="0"/>
              <a:t>seeking</a:t>
            </a:r>
          </a:p>
          <a:p>
            <a:pPr marL="0" indent="0">
              <a:buNone/>
            </a:pPr>
            <a:r>
              <a:rPr lang="en-US" altLang="ko-KR" sz="1050" b="1" dirty="0"/>
              <a:t>- Dark mode</a:t>
            </a:r>
          </a:p>
          <a:p>
            <a:pPr marL="0" indent="0">
              <a:buNone/>
            </a:pPr>
            <a:r>
              <a:rPr lang="en-US" altLang="ko-KR" sz="1050" b="1" dirty="0"/>
              <a:t>3. </a:t>
            </a:r>
            <a:r>
              <a:rPr lang="ko-KR" altLang="en-US" sz="1050" b="1" dirty="0" err="1"/>
              <a:t>다크</a:t>
            </a:r>
            <a:r>
              <a:rPr lang="en-US" altLang="ko-KR" sz="1050" b="1" dirty="0"/>
              <a:t>, </a:t>
            </a:r>
            <a:r>
              <a:rPr lang="ko-KR" altLang="en-US" sz="1050" b="1" dirty="0" err="1"/>
              <a:t>라이트모드</a:t>
            </a:r>
            <a:r>
              <a:rPr lang="ko-KR" altLang="en-US" sz="1050" b="1" dirty="0"/>
              <a:t> 대응</a:t>
            </a:r>
            <a:endParaRPr lang="en-US" altLang="ko-KR" sz="105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168" y="-7545889"/>
            <a:ext cx="9194078" cy="22927618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49264" y="-7545889"/>
            <a:ext cx="9194078" cy="22927618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2387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rcRect r="84250"/>
          <a:stretch/>
        </p:blipFill>
        <p:spPr>
          <a:xfrm>
            <a:off x="-4006587" y="-1676722"/>
            <a:ext cx="2880320" cy="10287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2386673" y="411511"/>
            <a:ext cx="1550104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- </a:t>
            </a:r>
            <a:r>
              <a:rPr lang="ko-KR" altLang="en-US" sz="28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메인화면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t="67410" r="13536" b="516"/>
          <a:stretch/>
        </p:blipFill>
        <p:spPr>
          <a:xfrm>
            <a:off x="333001" y="1275606"/>
            <a:ext cx="5524648" cy="1487992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2051720" y="4299942"/>
            <a:ext cx="5040560" cy="543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182563" indent="-182563" algn="ctr">
              <a:spcAft>
                <a:spcPts val="400"/>
              </a:spcAft>
              <a:buFont typeface="+mj-lt"/>
              <a:buAutoNum type="arabicPeriod"/>
            </a:pPr>
            <a:r>
              <a:rPr lang="en-US" altLang="ko-KR" sz="1300" b="1" dirty="0" smtClean="0"/>
              <a:t>cell</a:t>
            </a:r>
            <a:r>
              <a:rPr lang="ko-KR" altLang="en-US" sz="1300" b="1" dirty="0" smtClean="0"/>
              <a:t>을 </a:t>
            </a:r>
            <a:r>
              <a:rPr lang="en-US" altLang="ko-KR" sz="1300" b="1" dirty="0" err="1"/>
              <a:t>TrackCollectionViewcell</a:t>
            </a:r>
            <a:r>
              <a:rPr lang="en-US" altLang="ko-KR" sz="1300" b="1" dirty="0"/>
              <a:t> </a:t>
            </a:r>
            <a:r>
              <a:rPr lang="ko-KR" altLang="en-US" sz="1300" b="1" dirty="0" smtClean="0"/>
              <a:t>형식의 </a:t>
            </a:r>
            <a:r>
              <a:rPr lang="ko-KR" altLang="en-US" sz="1300" b="1" dirty="0" err="1" smtClean="0"/>
              <a:t>재사용셀로</a:t>
            </a:r>
            <a:r>
              <a:rPr lang="ko-KR" altLang="en-US" sz="1300" b="1" dirty="0" smtClean="0"/>
              <a:t> 정의</a:t>
            </a:r>
            <a:endParaRPr lang="en-US" altLang="ko-KR" sz="1300" b="1" dirty="0" smtClean="0"/>
          </a:p>
          <a:p>
            <a:pPr marL="182563" indent="-182563" algn="ctr">
              <a:spcAft>
                <a:spcPts val="400"/>
              </a:spcAft>
              <a:buFont typeface="+mj-lt"/>
              <a:buAutoNum type="arabicPeriod"/>
            </a:pPr>
            <a:r>
              <a:rPr lang="en-US" altLang="ko-KR" sz="1300" b="1" dirty="0" smtClean="0"/>
              <a:t>cell</a:t>
            </a:r>
            <a:r>
              <a:rPr lang="ko-KR" altLang="en-US" sz="1300" b="1" dirty="0" smtClean="0"/>
              <a:t>의 </a:t>
            </a:r>
            <a:r>
              <a:rPr lang="en-US" altLang="ko-KR" sz="1300" b="1" dirty="0" smtClean="0"/>
              <a:t>UI</a:t>
            </a:r>
            <a:r>
              <a:rPr lang="ko-KR" altLang="en-US" sz="1300" b="1" dirty="0" smtClean="0"/>
              <a:t>를 </a:t>
            </a:r>
            <a:r>
              <a:rPr lang="ko-KR" altLang="en-US" sz="1300" b="1" dirty="0" err="1" smtClean="0"/>
              <a:t>트랙정보로</a:t>
            </a:r>
            <a:r>
              <a:rPr lang="ko-KR" altLang="en-US" sz="1300" b="1" dirty="0" smtClean="0"/>
              <a:t> 업데이트</a:t>
            </a:r>
            <a:endParaRPr lang="en-US" altLang="ko-KR" sz="1300" b="1" dirty="0" smtClean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-2393706" y="673120"/>
            <a:ext cx="2026043" cy="4384225"/>
          </a:xfrm>
          <a:prstGeom prst="roundRect">
            <a:avLst>
              <a:gd name="adj" fmla="val 4196"/>
            </a:avLst>
          </a:prstGeom>
          <a:blipFill dpi="0" rotWithShape="1">
            <a:blip r:embed="rId5"/>
            <a:srcRect/>
            <a:stretch>
              <a:fillRect l="8" r="8"/>
            </a:stretch>
          </a:blipFill>
          <a:ln>
            <a:noFill/>
          </a:ln>
          <a:effectLst>
            <a:outerShdw blurRad="228600" dist="50800" dir="624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5999048" y="483518"/>
            <a:ext cx="2514773" cy="3830244"/>
            <a:chOff x="6576059" y="1325219"/>
            <a:chExt cx="2169911" cy="3304986"/>
          </a:xfrm>
        </p:grpSpPr>
        <p:grpSp>
          <p:nvGrpSpPr>
            <p:cNvPr id="29" name="그룹 28"/>
            <p:cNvGrpSpPr/>
            <p:nvPr/>
          </p:nvGrpSpPr>
          <p:grpSpPr>
            <a:xfrm>
              <a:off x="6576059" y="1325219"/>
              <a:ext cx="1588271" cy="3190746"/>
              <a:chOff x="6675119" y="1325219"/>
              <a:chExt cx="1588271" cy="3190746"/>
            </a:xfrm>
          </p:grpSpPr>
          <p:sp>
            <p:nvSpPr>
              <p:cNvPr id="27" name="직사각형 26"/>
              <p:cNvSpPr/>
              <p:nvPr/>
            </p:nvSpPr>
            <p:spPr>
              <a:xfrm>
                <a:off x="6736990" y="1325219"/>
                <a:ext cx="1526400" cy="3063600"/>
              </a:xfrm>
              <a:prstGeom prst="rect">
                <a:avLst/>
              </a:prstGeom>
              <a:blipFill dpi="0" rotWithShape="1">
                <a:blip r:embed="rId6">
                  <a:alphaModFix amt="48000"/>
                </a:blip>
                <a:srcRect/>
                <a:stretch>
                  <a:fillRect l="8" r="8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 rot="10800000">
                <a:off x="6675119" y="2958502"/>
                <a:ext cx="1558701" cy="1557463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86000">
                    <a:schemeClr val="bg1"/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8866" y="1779662"/>
              <a:ext cx="1317104" cy="2850543"/>
            </a:xfrm>
            <a:prstGeom prst="roundRect">
              <a:avLst>
                <a:gd name="adj" fmla="val 4480"/>
              </a:avLst>
            </a:prstGeom>
            <a:effectLst>
              <a:outerShdw blurRad="228600" dist="50800" dir="624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1" name="직사각형 30"/>
          <p:cNvSpPr/>
          <p:nvPr/>
        </p:nvSpPr>
        <p:spPr>
          <a:xfrm>
            <a:off x="333000" y="959070"/>
            <a:ext cx="7200000" cy="25200"/>
          </a:xfrm>
          <a:prstGeom prst="rect">
            <a:avLst/>
          </a:prstGeom>
          <a:gradFill flip="none" rotWithShape="1">
            <a:gsLst>
              <a:gs pos="0">
                <a:srgbClr val="5E97E1"/>
              </a:gs>
              <a:gs pos="58000">
                <a:srgbClr val="5E97E1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1994777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동작설명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039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84250"/>
          <a:stretch/>
        </p:blipFill>
        <p:spPr>
          <a:xfrm>
            <a:off x="611560" y="-956642"/>
            <a:ext cx="288032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7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991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54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48431" y="3851079"/>
            <a:ext cx="2517159" cy="376856"/>
            <a:chOff x="4985407" y="3631662"/>
            <a:chExt cx="2517159" cy="376856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A7311F7-BDB2-4871-A52E-85827F6BBA0C}"/>
                </a:ext>
              </a:extLst>
            </p:cNvPr>
            <p:cNvCxnSpPr/>
            <p:nvPr/>
          </p:nvCxnSpPr>
          <p:spPr>
            <a:xfrm>
              <a:off x="4985407" y="3631662"/>
              <a:ext cx="609600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07419D-DA91-41E9-BA14-DED2C6883059}"/>
                </a:ext>
              </a:extLst>
            </p:cNvPr>
            <p:cNvSpPr/>
            <p:nvPr/>
          </p:nvSpPr>
          <p:spPr>
            <a:xfrm>
              <a:off x="5000438" y="3708435"/>
              <a:ext cx="2502128" cy="300083"/>
            </a:xfrm>
            <a:prstGeom prst="rect">
              <a:avLst/>
            </a:prstGeom>
            <a:noFill/>
          </p:spPr>
          <p:txBody>
            <a:bodyPr wrap="none" lIns="0" tIns="34290" rIns="0" bIns="34290" rtlCol="0">
              <a:noAutofit/>
            </a:bodyPr>
            <a:lstStyle/>
            <a:p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Presenter Ye Jin-</a:t>
              </a:r>
              <a:r>
                <a:rPr lang="en-US" altLang="ko-KR" sz="15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hee</a:t>
              </a:r>
              <a:endPara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" pitchFamily="50" charset="-127"/>
                <a:ea typeface="한수원 한돋움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448431" y="1491631"/>
            <a:ext cx="3651962" cy="1226672"/>
            <a:chOff x="6603999" y="1460640"/>
            <a:chExt cx="4869282" cy="163556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4C1FE0-6BEB-44C5-B4B9-1755F444F838}"/>
                </a:ext>
              </a:extLst>
            </p:cNvPr>
            <p:cNvSpPr txBox="1"/>
            <p:nvPr/>
          </p:nvSpPr>
          <p:spPr>
            <a:xfrm>
              <a:off x="6603999" y="1460640"/>
              <a:ext cx="2956365" cy="615553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r>
                <a:rPr lang="en-US" altLang="ko-KR" sz="225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URLsession</a:t>
              </a:r>
              <a:r>
                <a:rPr lang="en-US" altLang="ko-KR" sz="22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 + Firebase</a:t>
              </a:r>
              <a:endParaRPr lang="ko-KR" altLang="en-US" sz="22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04C1FE0-6BEB-44C5-B4B9-1755F444F838}"/>
                </a:ext>
              </a:extLst>
            </p:cNvPr>
            <p:cNvSpPr txBox="1"/>
            <p:nvPr/>
          </p:nvSpPr>
          <p:spPr>
            <a:xfrm>
              <a:off x="6603999" y="2131836"/>
              <a:ext cx="4869282" cy="964366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r>
                <a:rPr lang="ko-KR" altLang="en-US" sz="4100" dirty="0" err="1" smtClean="0">
                  <a:ln w="6350">
                    <a:noFill/>
                    <a:prstDash val="solid"/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넷플릭스</a:t>
              </a:r>
              <a:r>
                <a:rPr lang="ko-KR" altLang="en-US" sz="4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 스타일</a:t>
              </a:r>
              <a:r>
                <a:rPr lang="en-US" altLang="ko-KR" sz="4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/>
              </a:r>
              <a:br>
                <a:rPr lang="en-US" altLang="ko-KR" sz="4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</a:br>
              <a:r>
                <a:rPr lang="ko-KR" altLang="en-US" sz="4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영상 앱 제작</a:t>
              </a:r>
              <a:endParaRPr lang="en-US" altLang="ko-KR" sz="4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22"/>
          <a:stretch/>
        </p:blipFill>
        <p:spPr>
          <a:xfrm>
            <a:off x="0" y="411510"/>
            <a:ext cx="3275856" cy="4136462"/>
          </a:xfrm>
          <a:prstGeom prst="rect">
            <a:avLst/>
          </a:prstGeom>
          <a:effectLst>
            <a:innerShdw blurRad="139700" dist="114300" dir="13500000">
              <a:prstClr val="black">
                <a:alpha val="9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791493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04C1FE0-6BEB-44C5-B4B9-1755F444F838}"/>
              </a:ext>
            </a:extLst>
          </p:cNvPr>
          <p:cNvSpPr txBox="1"/>
          <p:nvPr/>
        </p:nvSpPr>
        <p:spPr>
          <a:xfrm>
            <a:off x="508525" y="634944"/>
            <a:ext cx="2202848" cy="784830"/>
          </a:xfrm>
          <a:prstGeom prst="rect">
            <a:avLst/>
          </a:prstGeom>
          <a:noFill/>
        </p:spPr>
        <p:txBody>
          <a:bodyPr wrap="none" lIns="0" tIns="45719" rIns="91438" bIns="45719" rtlCol="0">
            <a:noAutofit/>
          </a:bodyPr>
          <a:lstStyle/>
          <a:p>
            <a:r>
              <a:rPr lang="en-US" altLang="ko-KR" sz="4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E97E1"/>
                </a:solidFill>
                <a:latin typeface="한수원 한돋움 Bold" pitchFamily="50" charset="-127"/>
                <a:ea typeface="한수원 한돋움 Bold" pitchFamily="50" charset="-127"/>
              </a:rPr>
              <a:t>INDEX</a:t>
            </a:r>
            <a:endParaRPr lang="ko-KR" altLang="en-US" sz="4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E97E1"/>
              </a:solidFill>
              <a:latin typeface="한수원 한돋움 Bold" pitchFamily="50" charset="-127"/>
              <a:ea typeface="한수원 한돋움 Bold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A7311F7-BDB2-4871-A52E-85827F6BBA0C}"/>
              </a:ext>
            </a:extLst>
          </p:cNvPr>
          <p:cNvCxnSpPr/>
          <p:nvPr/>
        </p:nvCxnSpPr>
        <p:spPr>
          <a:xfrm>
            <a:off x="540933" y="1779662"/>
            <a:ext cx="6096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607419D-DA91-41E9-BA14-DED2C6883059}"/>
              </a:ext>
            </a:extLst>
          </p:cNvPr>
          <p:cNvSpPr/>
          <p:nvPr/>
        </p:nvSpPr>
        <p:spPr>
          <a:xfrm>
            <a:off x="540934" y="1891971"/>
            <a:ext cx="1294762" cy="854078"/>
          </a:xfrm>
          <a:prstGeom prst="rect">
            <a:avLst/>
          </a:prstGeom>
          <a:noFill/>
        </p:spPr>
        <p:txBody>
          <a:bodyPr wrap="square" lIns="0" tIns="45719" rIns="91438" bIns="4571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URLsession</a:t>
            </a: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+ Firebase </a:t>
            </a:r>
            <a:r>
              <a:rPr lang="ko-KR" altLang="en-US" sz="11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넷플릭스</a:t>
            </a:r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스타일 영상 </a:t>
            </a:r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앱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itchFamily="50" charset="-127"/>
              <a:ea typeface="한수원 한돋움 Bold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847182" y="1563638"/>
            <a:ext cx="2397227" cy="518144"/>
            <a:chOff x="5847181" y="1189510"/>
            <a:chExt cx="2397227" cy="51814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9E4D4CF-E815-4434-98D1-D205C55FA41F}"/>
                </a:ext>
              </a:extLst>
            </p:cNvPr>
            <p:cNvSpPr/>
            <p:nvPr/>
          </p:nvSpPr>
          <p:spPr>
            <a:xfrm>
              <a:off x="5847181" y="1189510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제작개요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616901" y="1189510"/>
              <a:ext cx="627507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spc="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01</a:t>
              </a:r>
              <a:endParaRPr lang="ko-KR" altLang="en-US" sz="36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847182" y="2375033"/>
            <a:ext cx="2397227" cy="518144"/>
            <a:chOff x="5847181" y="1891588"/>
            <a:chExt cx="2397227" cy="518144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1E05397-CBA0-4CD3-BDA0-ECCF9AD60C5A}"/>
                </a:ext>
              </a:extLst>
            </p:cNvPr>
            <p:cNvSpPr/>
            <p:nvPr/>
          </p:nvSpPr>
          <p:spPr>
            <a:xfrm>
              <a:off x="5847181" y="1891588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동작설명</a:t>
              </a:r>
              <a:endParaRPr lang="ko-KR" altLang="en-US" sz="2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616901" y="1891588"/>
              <a:ext cx="627507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02</a:t>
              </a:r>
              <a:endParaRPr lang="ko-KR" altLang="en-US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847182" y="3186428"/>
            <a:ext cx="2397227" cy="518144"/>
            <a:chOff x="5847181" y="2593666"/>
            <a:chExt cx="2397227" cy="51814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37EA967-CEA9-44DE-9294-0D152AA293B8}"/>
                </a:ext>
              </a:extLst>
            </p:cNvPr>
            <p:cNvSpPr/>
            <p:nvPr/>
          </p:nvSpPr>
          <p:spPr>
            <a:xfrm>
              <a:off x="5847181" y="2593666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영상 및 </a:t>
              </a:r>
              <a:r>
                <a:rPr lang="ko-KR" altLang="en-US" sz="2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관리</a:t>
              </a:r>
              <a:endParaRPr lang="ko-KR" altLang="en-US" sz="2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544893" y="2593666"/>
              <a:ext cx="699515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kern="40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03</a:t>
              </a:r>
              <a:endParaRPr lang="ko-KR" altLang="en-US" sz="3600" kern="4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5847182" y="3997822"/>
            <a:ext cx="2397227" cy="518144"/>
            <a:chOff x="5847181" y="3295744"/>
            <a:chExt cx="2397227" cy="51814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7B5F3E0-8716-4DBC-9C00-68995BAFCA3B}"/>
                </a:ext>
              </a:extLst>
            </p:cNvPr>
            <p:cNvSpPr/>
            <p:nvPr/>
          </p:nvSpPr>
          <p:spPr>
            <a:xfrm>
              <a:off x="5847181" y="3295744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논의 및 고찰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447203" y="3295744"/>
              <a:ext cx="797205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kern="40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04</a:t>
              </a:r>
              <a:endParaRPr lang="ko-KR" altLang="en-US" sz="3600" kern="4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041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105025" y="1631706"/>
            <a:ext cx="4834313" cy="685478"/>
            <a:chOff x="757583" y="1544935"/>
            <a:chExt cx="4834313" cy="685478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583" y="1544935"/>
              <a:ext cx="685478" cy="685478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1784398" y="1563638"/>
              <a:ext cx="3807498" cy="648072"/>
              <a:chOff x="1784398" y="1635646"/>
              <a:chExt cx="3807498" cy="648072"/>
            </a:xfrm>
          </p:grpSpPr>
          <p:sp>
            <p:nvSpPr>
              <p:cNvPr id="34" name="왼쪽 대괄호 33"/>
              <p:cNvSpPr/>
              <p:nvPr/>
            </p:nvSpPr>
            <p:spPr>
              <a:xfrm>
                <a:off x="1784398" y="1635646"/>
                <a:ext cx="144016" cy="648072"/>
              </a:xfrm>
              <a:prstGeom prst="leftBracket">
                <a:avLst/>
              </a:prstGeom>
              <a:ln w="38100">
                <a:solidFill>
                  <a:srgbClr val="C7D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왼쪽 대괄호 34"/>
              <p:cNvSpPr/>
              <p:nvPr/>
            </p:nvSpPr>
            <p:spPr>
              <a:xfrm flipH="1">
                <a:off x="5384798" y="1635646"/>
                <a:ext cx="207098" cy="648072"/>
              </a:xfrm>
              <a:prstGeom prst="leftBracket">
                <a:avLst/>
              </a:prstGeom>
              <a:ln w="38100">
                <a:solidFill>
                  <a:srgbClr val="C7D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923951" y="1665902"/>
                <a:ext cx="35283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err="1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URLsession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을 </a:t>
                </a:r>
                <a:r>
                  <a:rPr lang="ko-KR" altLang="en-US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이용한 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데이터 </a:t>
                </a:r>
                <a:r>
                  <a:rPr lang="ko-KR" altLang="en-US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검색</a:t>
                </a:r>
                <a:r>
                  <a:rPr lang="en-US" altLang="ko-KR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, </a:t>
                </a:r>
                <a:br>
                  <a:rPr lang="en-US" altLang="ko-KR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</a:br>
                <a:r>
                  <a:rPr lang="ko-KR" altLang="en-US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컬렉션 뷰에 결과 업데이트</a:t>
                </a:r>
                <a:endPara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endParaRPr>
              </a:p>
            </p:txBody>
          </p:sp>
        </p:grpSp>
      </p:grpSp>
      <p:grpSp>
        <p:nvGrpSpPr>
          <p:cNvPr id="11" name="그룹 10"/>
          <p:cNvGrpSpPr/>
          <p:nvPr/>
        </p:nvGrpSpPr>
        <p:grpSpPr>
          <a:xfrm>
            <a:off x="2085493" y="2740528"/>
            <a:ext cx="4853845" cy="724542"/>
            <a:chOff x="738051" y="2679627"/>
            <a:chExt cx="4853845" cy="724542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051" y="2679627"/>
              <a:ext cx="724542" cy="724542"/>
            </a:xfrm>
            <a:prstGeom prst="rect">
              <a:avLst/>
            </a:prstGeom>
            <a:effectLst>
              <a:outerShdw blurRad="50800" dist="25400" dir="5400000" algn="t" rotWithShape="0">
                <a:prstClr val="black">
                  <a:alpha val="25000"/>
                </a:prstClr>
              </a:outerShdw>
            </a:effectLst>
          </p:spPr>
        </p:pic>
        <p:sp>
          <p:nvSpPr>
            <p:cNvPr id="38" name="왼쪽 대괄호 37"/>
            <p:cNvSpPr/>
            <p:nvPr/>
          </p:nvSpPr>
          <p:spPr>
            <a:xfrm>
              <a:off x="1784398" y="2721514"/>
              <a:ext cx="144016" cy="648072"/>
            </a:xfrm>
            <a:prstGeom prst="leftBracket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왼쪽 대괄호 38"/>
            <p:cNvSpPr/>
            <p:nvPr/>
          </p:nvSpPr>
          <p:spPr>
            <a:xfrm flipH="1">
              <a:off x="5384798" y="2721514"/>
              <a:ext cx="207098" cy="648072"/>
            </a:xfrm>
            <a:prstGeom prst="leftBracket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923951" y="2755261"/>
              <a:ext cx="34608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Firebase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를 통해 검색 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/>
              </a:r>
              <a:b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</a:b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이력을 서버와 연동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105088" y="3864017"/>
            <a:ext cx="4834250" cy="685352"/>
            <a:chOff x="757646" y="3777246"/>
            <a:chExt cx="4834250" cy="685352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646" y="3777246"/>
              <a:ext cx="685352" cy="685352"/>
            </a:xfrm>
            <a:prstGeom prst="rect">
              <a:avLst/>
            </a:prstGeom>
            <a:effectLst>
              <a:outerShdw blurRad="50800" dist="25400" dir="5400000" algn="t" rotWithShape="0">
                <a:prstClr val="black">
                  <a:alpha val="25000"/>
                </a:prstClr>
              </a:outerShdw>
            </a:effectLst>
          </p:spPr>
        </p:pic>
        <p:sp>
          <p:nvSpPr>
            <p:cNvPr id="42" name="왼쪽 대괄호 41"/>
            <p:cNvSpPr/>
            <p:nvPr/>
          </p:nvSpPr>
          <p:spPr>
            <a:xfrm>
              <a:off x="1784398" y="3804539"/>
              <a:ext cx="144016" cy="648072"/>
            </a:xfrm>
            <a:prstGeom prst="leftBracket">
              <a:avLst/>
            </a:prstGeom>
            <a:ln w="38100">
              <a:solidFill>
                <a:srgbClr val="7795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왼쪽 대괄호 42"/>
            <p:cNvSpPr/>
            <p:nvPr/>
          </p:nvSpPr>
          <p:spPr>
            <a:xfrm flipH="1">
              <a:off x="5384798" y="3804539"/>
              <a:ext cx="207098" cy="648072"/>
            </a:xfrm>
            <a:prstGeom prst="leftBracket">
              <a:avLst/>
            </a:prstGeom>
            <a:ln w="38100">
              <a:solidFill>
                <a:srgbClr val="7795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923951" y="3827534"/>
              <a:ext cx="34608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플레이어뷰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UI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구성하여 검색결과 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/>
              </a:r>
              <a:b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</a:br>
              <a:r>
                <a:rPr lang="ko-KR" altLang="en-US" sz="1600" dirty="0" err="1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클릭시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가로화면으로 영상 자동재생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9684303"/>
      </p:ext>
    </p:extLst>
  </p:cSld>
  <p:clrMapOvr>
    <a:masterClrMapping/>
  </p:clrMapOvr>
  <p:transition advClick="0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3000" y="1275607"/>
            <a:ext cx="4383016" cy="268897"/>
          </a:xfrm>
          <a:prstGeom prst="rect">
            <a:avLst/>
          </a:prstGeom>
          <a:gradFill>
            <a:gsLst>
              <a:gs pos="7000">
                <a:srgbClr val="C9E0FF">
                  <a:alpha val="53000"/>
                </a:srgbClr>
              </a:gs>
              <a:gs pos="87000">
                <a:srgbClr val="C9E0FF">
                  <a:alpha val="2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71214" y="1146981"/>
            <a:ext cx="961803" cy="461663"/>
          </a:xfrm>
          <a:prstGeom prst="rect">
            <a:avLst/>
          </a:prstGeom>
          <a:noFill/>
        </p:spPr>
        <p:txBody>
          <a:bodyPr wrap="none" lIns="0" tIns="45719" rIns="0" bIns="45719" rtlCol="0" anchor="ctr">
            <a:spAutoFit/>
          </a:bodyPr>
          <a:lstStyle/>
          <a:p>
            <a:pPr>
              <a:defRPr/>
            </a:pPr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1 </a:t>
            </a:r>
            <a:r>
              <a:rPr lang="ko-KR" altLang="en-US" sz="16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메인화면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85348" y="1737270"/>
            <a:ext cx="1882396" cy="2852063"/>
            <a:chOff x="455999" y="1737270"/>
            <a:chExt cx="1802739" cy="2852063"/>
          </a:xfrm>
        </p:grpSpPr>
        <p:sp>
          <p:nvSpPr>
            <p:cNvPr id="11" name="TextBox 10"/>
            <p:cNvSpPr txBox="1"/>
            <p:nvPr/>
          </p:nvSpPr>
          <p:spPr>
            <a:xfrm>
              <a:off x="674190" y="1737270"/>
              <a:ext cx="1584548" cy="2852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9388" indent="-179388">
                <a:spcAft>
                  <a:spcPts val="800"/>
                </a:spcAft>
                <a:buFont typeface="Arial" panose="020B0604020202020204" pitchFamily="34" charset="0"/>
                <a:buChar char="•"/>
                <a:defRPr sz="11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pPr marL="0" indent="0">
                <a:buNone/>
              </a:pPr>
              <a:r>
                <a:rPr lang="ko-KR" altLang="en-US" sz="1300" b="1" dirty="0" err="1" smtClean="0"/>
                <a:t>재생버튼</a:t>
              </a:r>
              <a:r>
                <a:rPr lang="ko-KR" altLang="en-US" sz="1300" b="1" dirty="0" smtClean="0"/>
                <a:t> </a:t>
              </a:r>
              <a:r>
                <a:rPr lang="ko-KR" altLang="en-US" sz="1300" b="1" dirty="0" err="1" smtClean="0"/>
                <a:t>클릭시</a:t>
              </a:r>
              <a:r>
                <a:rPr lang="ko-KR" altLang="en-US" sz="1300" b="1" dirty="0" smtClean="0"/>
                <a:t> 동작</a:t>
              </a:r>
              <a:endParaRPr lang="en-US" altLang="ko-KR" sz="1300" b="1" dirty="0" smtClean="0"/>
            </a:p>
            <a:p>
              <a:pPr marL="182563" indent="-182563">
                <a:buFont typeface="+mj-lt"/>
                <a:buAutoNum type="arabicPeriod"/>
              </a:pPr>
              <a:r>
                <a:rPr lang="ko-KR" altLang="en-US" dirty="0"/>
                <a:t>영화제목으로 검색 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ko-KR" altLang="en-US" dirty="0" smtClean="0"/>
                <a:t>결과</a:t>
              </a:r>
              <a:r>
                <a:rPr lang="en-US" altLang="ko-KR" dirty="0"/>
                <a:t>(movies)</a:t>
              </a:r>
              <a:r>
                <a:rPr lang="ko-KR" altLang="en-US" dirty="0"/>
                <a:t>를 </a:t>
              </a:r>
              <a:r>
                <a:rPr lang="en-US" altLang="ko-KR" dirty="0"/>
                <a:t>interstellar </a:t>
              </a:r>
              <a:br>
                <a:rPr lang="en-US" altLang="ko-KR" dirty="0"/>
              </a:br>
              <a:r>
                <a:rPr lang="ko-KR" altLang="en-US" dirty="0"/>
                <a:t>상수에 할당</a:t>
              </a:r>
              <a:endParaRPr lang="en-US" altLang="ko-KR" dirty="0"/>
            </a:p>
            <a:p>
              <a:pPr marL="182563" indent="-182563">
                <a:spcAft>
                  <a:spcPts val="1800"/>
                </a:spcAft>
                <a:buFont typeface="+mj-lt"/>
                <a:buAutoNum type="arabicPeriod"/>
              </a:pPr>
              <a:r>
                <a:rPr lang="ko-KR" altLang="en-US" dirty="0"/>
                <a:t>뷰 컨트롤러의 </a:t>
              </a:r>
              <a:r>
                <a:rPr lang="en-US" altLang="ko-KR" dirty="0"/>
                <a:t>preview </a:t>
              </a:r>
              <a:r>
                <a:rPr lang="en-US" altLang="ko-KR" dirty="0" err="1"/>
                <a:t>url</a:t>
              </a:r>
              <a:r>
                <a:rPr lang="ko-KR" altLang="en-US" dirty="0"/>
                <a:t>를 </a:t>
              </a:r>
              <a:r>
                <a:rPr lang="en-US" altLang="ko-KR" dirty="0"/>
                <a:t>interstellar preview URL</a:t>
              </a:r>
              <a:r>
                <a:rPr lang="ko-KR" altLang="en-US" dirty="0"/>
                <a:t>로 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ko-KR" altLang="en-US" dirty="0" smtClean="0"/>
                <a:t>교체 </a:t>
              </a:r>
              <a:r>
                <a:rPr lang="ko-KR" altLang="en-US" dirty="0"/>
                <a:t>및 재생</a:t>
              </a:r>
              <a:endParaRPr lang="en-US" altLang="ko-KR" dirty="0"/>
            </a:p>
            <a:p>
              <a:pPr marL="0" indent="0">
                <a:buNone/>
              </a:pPr>
              <a:r>
                <a:rPr lang="ko-KR" altLang="en-US" sz="1300" b="1" dirty="0" smtClean="0"/>
                <a:t>재생 시 모드가 </a:t>
              </a:r>
              <a:r>
                <a:rPr lang="en-US" altLang="ko-KR" sz="1300" b="1" dirty="0" smtClean="0"/>
                <a:t/>
              </a:r>
              <a:br>
                <a:rPr lang="en-US" altLang="ko-KR" sz="1300" b="1" dirty="0" smtClean="0"/>
              </a:br>
              <a:r>
                <a:rPr lang="ko-KR" altLang="en-US" sz="1300" b="1" dirty="0" smtClean="0"/>
                <a:t>가로</a:t>
              </a:r>
              <a:r>
                <a:rPr lang="en-US" altLang="ko-KR" sz="1300" b="1" dirty="0" smtClean="0"/>
                <a:t>, </a:t>
              </a:r>
              <a:r>
                <a:rPr lang="ko-KR" altLang="en-US" sz="1300" b="1" dirty="0" smtClean="0"/>
                <a:t>우측만 </a:t>
              </a:r>
              <a:r>
                <a:rPr lang="en-US" altLang="ko-KR" sz="1300" b="1" dirty="0" smtClean="0"/>
                <a:t/>
              </a:r>
              <a:br>
                <a:rPr lang="en-US" altLang="ko-KR" sz="1300" b="1" dirty="0" smtClean="0"/>
              </a:br>
              <a:r>
                <a:rPr lang="ko-KR" altLang="en-US" sz="1300" b="1" dirty="0" smtClean="0"/>
                <a:t>되도록 </a:t>
              </a:r>
              <a:r>
                <a:rPr lang="ko-KR" altLang="en-US" sz="1300" b="1" dirty="0"/>
                <a:t>설정</a:t>
              </a:r>
            </a:p>
          </p:txBody>
        </p:sp>
        <p:sp>
          <p:nvSpPr>
            <p:cNvPr id="14" name="타원 13"/>
            <p:cNvSpPr/>
            <p:nvPr/>
          </p:nvSpPr>
          <p:spPr>
            <a:xfrm>
              <a:off x="455999" y="1771355"/>
              <a:ext cx="216024" cy="21602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1</a:t>
              </a:r>
              <a:endParaRPr lang="ko-KR" altLang="en-US" sz="1100" b="1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455999" y="3919188"/>
              <a:ext cx="216024" cy="21602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2</a:t>
              </a:r>
              <a:endParaRPr lang="ko-KR" altLang="en-US" sz="1100" b="1" dirty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2549627" y="1156506"/>
            <a:ext cx="6194480" cy="3996519"/>
            <a:chOff x="2549627" y="1146981"/>
            <a:chExt cx="6194480" cy="3996519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49627" y="1275607"/>
              <a:ext cx="6014315" cy="3676729"/>
            </a:xfrm>
            <a:prstGeom prst="rect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3" name="직사각형 12"/>
            <p:cNvSpPr/>
            <p:nvPr/>
          </p:nvSpPr>
          <p:spPr>
            <a:xfrm>
              <a:off x="2767537" y="1463602"/>
              <a:ext cx="5796406" cy="2347465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767537" y="4414520"/>
              <a:ext cx="5796406" cy="358726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510068" y="1146981"/>
              <a:ext cx="2166144" cy="3996519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86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476" y="1461305"/>
              <a:ext cx="1540631" cy="3334311"/>
            </a:xfrm>
            <a:prstGeom prst="roundRect">
              <a:avLst>
                <a:gd name="adj" fmla="val 4480"/>
              </a:avLst>
            </a:prstGeom>
            <a:effectLst>
              <a:outerShdw blurRad="228600" dist="50800" dir="624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한쪽 모서리가 잘린 사각형 5"/>
            <p:cNvSpPr/>
            <p:nvPr/>
          </p:nvSpPr>
          <p:spPr>
            <a:xfrm>
              <a:off x="6197398" y="3123859"/>
              <a:ext cx="2028152" cy="1283433"/>
            </a:xfrm>
            <a:custGeom>
              <a:avLst/>
              <a:gdLst>
                <a:gd name="connsiteX0" fmla="*/ 0 w 1944216"/>
                <a:gd name="connsiteY0" fmla="*/ 0 h 1296144"/>
                <a:gd name="connsiteX1" fmla="*/ 1728188 w 1944216"/>
                <a:gd name="connsiteY1" fmla="*/ 0 h 1296144"/>
                <a:gd name="connsiteX2" fmla="*/ 1944216 w 1944216"/>
                <a:gd name="connsiteY2" fmla="*/ 216028 h 1296144"/>
                <a:gd name="connsiteX3" fmla="*/ 1944216 w 1944216"/>
                <a:gd name="connsiteY3" fmla="*/ 1296144 h 1296144"/>
                <a:gd name="connsiteX4" fmla="*/ 0 w 1944216"/>
                <a:gd name="connsiteY4" fmla="*/ 1296144 h 1296144"/>
                <a:gd name="connsiteX5" fmla="*/ 0 w 1944216"/>
                <a:gd name="connsiteY5" fmla="*/ 0 h 1296144"/>
                <a:gd name="connsiteX0" fmla="*/ 0 w 1944216"/>
                <a:gd name="connsiteY0" fmla="*/ 0 h 1296144"/>
                <a:gd name="connsiteX1" fmla="*/ 1728188 w 1944216"/>
                <a:gd name="connsiteY1" fmla="*/ 0 h 1296144"/>
                <a:gd name="connsiteX2" fmla="*/ 1944216 w 1944216"/>
                <a:gd name="connsiteY2" fmla="*/ 216028 h 1296144"/>
                <a:gd name="connsiteX3" fmla="*/ 1944216 w 1944216"/>
                <a:gd name="connsiteY3" fmla="*/ 1296144 h 1296144"/>
                <a:gd name="connsiteX4" fmla="*/ 0 w 1944216"/>
                <a:gd name="connsiteY4" fmla="*/ 1296144 h 1296144"/>
                <a:gd name="connsiteX5" fmla="*/ 0 w 1944216"/>
                <a:gd name="connsiteY5" fmla="*/ 0 h 1296144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944216 w 1944216"/>
                <a:gd name="connsiteY2" fmla="*/ 697291 h 1777407"/>
                <a:gd name="connsiteX3" fmla="*/ 1944216 w 1944216"/>
                <a:gd name="connsiteY3" fmla="*/ 1777407 h 1777407"/>
                <a:gd name="connsiteX4" fmla="*/ 0 w 1944216"/>
                <a:gd name="connsiteY4" fmla="*/ 1777407 h 1777407"/>
                <a:gd name="connsiteX5" fmla="*/ 0 w 1944216"/>
                <a:gd name="connsiteY5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902965 w 1944216"/>
                <a:gd name="connsiteY2" fmla="*/ 9772 h 1777407"/>
                <a:gd name="connsiteX3" fmla="*/ 1944216 w 1944216"/>
                <a:gd name="connsiteY3" fmla="*/ 1777407 h 1777407"/>
                <a:gd name="connsiteX4" fmla="*/ 0 w 1944216"/>
                <a:gd name="connsiteY4" fmla="*/ 1777407 h 1777407"/>
                <a:gd name="connsiteX5" fmla="*/ 0 w 1944216"/>
                <a:gd name="connsiteY5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902965 w 1944216"/>
                <a:gd name="connsiteY2" fmla="*/ 9772 h 1777407"/>
                <a:gd name="connsiteX3" fmla="*/ 1905171 w 1944216"/>
                <a:gd name="connsiteY3" fmla="*/ 398375 h 1777407"/>
                <a:gd name="connsiteX4" fmla="*/ 1944216 w 1944216"/>
                <a:gd name="connsiteY4" fmla="*/ 1777407 h 1777407"/>
                <a:gd name="connsiteX5" fmla="*/ 0 w 1944216"/>
                <a:gd name="connsiteY5" fmla="*/ 1777407 h 1777407"/>
                <a:gd name="connsiteX6" fmla="*/ 0 w 1944216"/>
                <a:gd name="connsiteY6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902965 w 1944216"/>
                <a:gd name="connsiteY2" fmla="*/ 9772 h 1777407"/>
                <a:gd name="connsiteX3" fmla="*/ 1925796 w 1944216"/>
                <a:gd name="connsiteY3" fmla="*/ 535879 h 1777407"/>
                <a:gd name="connsiteX4" fmla="*/ 1944216 w 1944216"/>
                <a:gd name="connsiteY4" fmla="*/ 1777407 h 1777407"/>
                <a:gd name="connsiteX5" fmla="*/ 0 w 1944216"/>
                <a:gd name="connsiteY5" fmla="*/ 1777407 h 1777407"/>
                <a:gd name="connsiteX6" fmla="*/ 0 w 1944216"/>
                <a:gd name="connsiteY6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925796 w 1944216"/>
                <a:gd name="connsiteY3" fmla="*/ 535879 h 1777407"/>
                <a:gd name="connsiteX4" fmla="*/ 1944216 w 1944216"/>
                <a:gd name="connsiteY4" fmla="*/ 1777407 h 1777407"/>
                <a:gd name="connsiteX5" fmla="*/ 0 w 1944216"/>
                <a:gd name="connsiteY5" fmla="*/ 1777407 h 1777407"/>
                <a:gd name="connsiteX6" fmla="*/ 0 w 1944216"/>
                <a:gd name="connsiteY6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457335 w 1944216"/>
                <a:gd name="connsiteY3" fmla="*/ 280798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888341 w 1944216"/>
                <a:gd name="connsiteY3" fmla="*/ 156973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888341 w 1944216"/>
                <a:gd name="connsiteY3" fmla="*/ 156973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888341 w 1944216"/>
                <a:gd name="connsiteY3" fmla="*/ 156973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888341 w 1944216"/>
                <a:gd name="connsiteY3" fmla="*/ 156973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909772 w 1944216"/>
                <a:gd name="connsiteY3" fmla="*/ 173641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909772 w 1944216"/>
                <a:gd name="connsiteY3" fmla="*/ 173641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3455 w 1944216"/>
                <a:gd name="connsiteY2" fmla="*/ 168439 h 1777407"/>
                <a:gd name="connsiteX3" fmla="*/ 1909772 w 1944216"/>
                <a:gd name="connsiteY3" fmla="*/ 173641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3455 w 1944216"/>
                <a:gd name="connsiteY2" fmla="*/ 168439 h 1777407"/>
                <a:gd name="connsiteX3" fmla="*/ 1909772 w 1944216"/>
                <a:gd name="connsiteY3" fmla="*/ 173641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9772 w 1944216"/>
                <a:gd name="connsiteY3" fmla="*/ 156972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9772 w 1944216"/>
                <a:gd name="connsiteY3" fmla="*/ 156972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9772 w 1944216"/>
                <a:gd name="connsiteY3" fmla="*/ 156972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6108"/>
                <a:gd name="connsiteY0" fmla="*/ 464594 h 1760738"/>
                <a:gd name="connsiteX1" fmla="*/ 1292938 w 1946108"/>
                <a:gd name="connsiteY1" fmla="*/ 0 h 1760738"/>
                <a:gd name="connsiteX2" fmla="*/ 1293455 w 1946108"/>
                <a:gd name="connsiteY2" fmla="*/ 151770 h 1760738"/>
                <a:gd name="connsiteX3" fmla="*/ 1909772 w 1946108"/>
                <a:gd name="connsiteY3" fmla="*/ 156972 h 1760738"/>
                <a:gd name="connsiteX4" fmla="*/ 1925796 w 1946108"/>
                <a:gd name="connsiteY4" fmla="*/ 519210 h 1760738"/>
                <a:gd name="connsiteX5" fmla="*/ 1944216 w 1946108"/>
                <a:gd name="connsiteY5" fmla="*/ 1760738 h 1760738"/>
                <a:gd name="connsiteX6" fmla="*/ 0 w 1946108"/>
                <a:gd name="connsiteY6" fmla="*/ 1760738 h 1760738"/>
                <a:gd name="connsiteX7" fmla="*/ 0 w 1946108"/>
                <a:gd name="connsiteY7" fmla="*/ 464594 h 1760738"/>
                <a:gd name="connsiteX0" fmla="*/ 0 w 1946108"/>
                <a:gd name="connsiteY0" fmla="*/ 464594 h 1760738"/>
                <a:gd name="connsiteX1" fmla="*/ 1292938 w 1946108"/>
                <a:gd name="connsiteY1" fmla="*/ 0 h 1760738"/>
                <a:gd name="connsiteX2" fmla="*/ 1293455 w 1946108"/>
                <a:gd name="connsiteY2" fmla="*/ 151770 h 1760738"/>
                <a:gd name="connsiteX3" fmla="*/ 1909772 w 1946108"/>
                <a:gd name="connsiteY3" fmla="*/ 156972 h 1760738"/>
                <a:gd name="connsiteX4" fmla="*/ 1925796 w 1946108"/>
                <a:gd name="connsiteY4" fmla="*/ 519210 h 1760738"/>
                <a:gd name="connsiteX5" fmla="*/ 1944216 w 1946108"/>
                <a:gd name="connsiteY5" fmla="*/ 1760738 h 1760738"/>
                <a:gd name="connsiteX6" fmla="*/ 0 w 1946108"/>
                <a:gd name="connsiteY6" fmla="*/ 1760738 h 1760738"/>
                <a:gd name="connsiteX7" fmla="*/ 0 w 1946108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9772 w 1944216"/>
                <a:gd name="connsiteY3" fmla="*/ 156972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9772 w 1944216"/>
                <a:gd name="connsiteY3" fmla="*/ 156972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9772 w 1944216"/>
                <a:gd name="connsiteY3" fmla="*/ 156972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5009 w 1944216"/>
                <a:gd name="connsiteY3" fmla="*/ 149828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5009 w 1944216"/>
                <a:gd name="connsiteY3" fmla="*/ 149828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5009 w 1944216"/>
                <a:gd name="connsiteY3" fmla="*/ 149828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2776066"/>
                <a:gd name="connsiteY0" fmla="*/ 509044 h 1760738"/>
                <a:gd name="connsiteX1" fmla="*/ 2124788 w 2776066"/>
                <a:gd name="connsiteY1" fmla="*/ 0 h 1760738"/>
                <a:gd name="connsiteX2" fmla="*/ 2125305 w 2776066"/>
                <a:gd name="connsiteY2" fmla="*/ 151770 h 1760738"/>
                <a:gd name="connsiteX3" fmla="*/ 2736859 w 2776066"/>
                <a:gd name="connsiteY3" fmla="*/ 149828 h 1760738"/>
                <a:gd name="connsiteX4" fmla="*/ 2757646 w 2776066"/>
                <a:gd name="connsiteY4" fmla="*/ 519210 h 1760738"/>
                <a:gd name="connsiteX5" fmla="*/ 2776066 w 2776066"/>
                <a:gd name="connsiteY5" fmla="*/ 1760738 h 1760738"/>
                <a:gd name="connsiteX6" fmla="*/ 831850 w 2776066"/>
                <a:gd name="connsiteY6" fmla="*/ 1760738 h 1760738"/>
                <a:gd name="connsiteX7" fmla="*/ 0 w 2776066"/>
                <a:gd name="connsiteY7" fmla="*/ 509044 h 1760738"/>
                <a:gd name="connsiteX0" fmla="*/ 6350 w 2782416"/>
                <a:gd name="connsiteY0" fmla="*/ 509044 h 1760738"/>
                <a:gd name="connsiteX1" fmla="*/ 2131138 w 2782416"/>
                <a:gd name="connsiteY1" fmla="*/ 0 h 1760738"/>
                <a:gd name="connsiteX2" fmla="*/ 2131655 w 2782416"/>
                <a:gd name="connsiteY2" fmla="*/ 151770 h 1760738"/>
                <a:gd name="connsiteX3" fmla="*/ 2743209 w 2782416"/>
                <a:gd name="connsiteY3" fmla="*/ 149828 h 1760738"/>
                <a:gd name="connsiteX4" fmla="*/ 2763996 w 2782416"/>
                <a:gd name="connsiteY4" fmla="*/ 519210 h 1760738"/>
                <a:gd name="connsiteX5" fmla="*/ 2782416 w 2782416"/>
                <a:gd name="connsiteY5" fmla="*/ 1760738 h 1760738"/>
                <a:gd name="connsiteX6" fmla="*/ 0 w 2782416"/>
                <a:gd name="connsiteY6" fmla="*/ 1741688 h 1760738"/>
                <a:gd name="connsiteX7" fmla="*/ 6350 w 2782416"/>
                <a:gd name="connsiteY7" fmla="*/ 509044 h 176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82416" h="1760738">
                  <a:moveTo>
                    <a:pt x="6350" y="509044"/>
                  </a:moveTo>
                  <a:lnTo>
                    <a:pt x="2131138" y="0"/>
                  </a:lnTo>
                  <a:cubicBezTo>
                    <a:pt x="2132104" y="51384"/>
                    <a:pt x="2130689" y="100386"/>
                    <a:pt x="2131655" y="151770"/>
                  </a:cubicBezTo>
                  <a:cubicBezTo>
                    <a:pt x="2236048" y="158089"/>
                    <a:pt x="2742198" y="152882"/>
                    <a:pt x="2743209" y="149828"/>
                  </a:cubicBezTo>
                  <a:cubicBezTo>
                    <a:pt x="2744220" y="146774"/>
                    <a:pt x="2759844" y="495993"/>
                    <a:pt x="2763996" y="519210"/>
                  </a:cubicBezTo>
                  <a:cubicBezTo>
                    <a:pt x="2770530" y="787695"/>
                    <a:pt x="2776276" y="1346895"/>
                    <a:pt x="2782416" y="1760738"/>
                  </a:cubicBezTo>
                  <a:lnTo>
                    <a:pt x="0" y="1741688"/>
                  </a:lnTo>
                  <a:cubicBezTo>
                    <a:pt x="2117" y="1330807"/>
                    <a:pt x="4233" y="919925"/>
                    <a:pt x="6350" y="509044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  <a:alpha val="52000"/>
                  </a:schemeClr>
                </a:gs>
                <a:gs pos="100000">
                  <a:schemeClr val="bg1">
                    <a:lumMod val="85000"/>
                    <a:alpha val="69000"/>
                  </a:schemeClr>
                </a:gs>
              </a:gsLst>
              <a:lin ang="0" scaled="0"/>
            </a:gradFill>
            <a:ln>
              <a:noFill/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201" y="3491551"/>
              <a:ext cx="2044746" cy="944782"/>
            </a:xfrm>
            <a:prstGeom prst="roundRect">
              <a:avLst>
                <a:gd name="adj" fmla="val 4480"/>
              </a:avLst>
            </a:prstGeom>
            <a:ln>
              <a:solidFill>
                <a:schemeClr val="bg1">
                  <a:lumMod val="50000"/>
                </a:schemeClr>
              </a:solidFill>
            </a:ln>
            <a:effectLst>
              <a:outerShdw blurRad="228600" dist="50800" dir="624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3" name="타원 22"/>
            <p:cNvSpPr/>
            <p:nvPr/>
          </p:nvSpPr>
          <p:spPr>
            <a:xfrm>
              <a:off x="2766516" y="4305297"/>
              <a:ext cx="216024" cy="21602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2</a:t>
              </a:r>
              <a:endParaRPr lang="ko-KR" altLang="en-US" sz="1100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2766516" y="1353114"/>
              <a:ext cx="216024" cy="21602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1</a:t>
              </a:r>
              <a:endParaRPr lang="ko-KR" altLang="en-US" sz="1100" b="1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7746838" y="3123859"/>
              <a:ext cx="449556" cy="11442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194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3000" y="1275607"/>
            <a:ext cx="4383016" cy="268897"/>
          </a:xfrm>
          <a:prstGeom prst="rect">
            <a:avLst/>
          </a:prstGeom>
          <a:gradFill>
            <a:gsLst>
              <a:gs pos="7000">
                <a:srgbClr val="C9E0FF">
                  <a:alpha val="53000"/>
                </a:srgbClr>
              </a:gs>
              <a:gs pos="87000">
                <a:srgbClr val="C9E0FF">
                  <a:alpha val="2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71214" y="1146981"/>
            <a:ext cx="1021113" cy="461663"/>
          </a:xfrm>
          <a:prstGeom prst="rect">
            <a:avLst/>
          </a:prstGeom>
          <a:noFill/>
        </p:spPr>
        <p:txBody>
          <a:bodyPr wrap="none" lIns="0" tIns="45719" rIns="0" bIns="45719" rtlCol="0" anchor="ctr">
            <a:spAutoFit/>
          </a:bodyPr>
          <a:lstStyle/>
          <a:p>
            <a:pPr>
              <a:defRPr/>
            </a:pP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2 </a:t>
            </a:r>
            <a:r>
              <a:rPr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검색화면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3000" y="959070"/>
            <a:ext cx="7200000" cy="25200"/>
          </a:xfrm>
          <a:prstGeom prst="rect">
            <a:avLst/>
          </a:prstGeom>
          <a:gradFill flip="none" rotWithShape="1">
            <a:gsLst>
              <a:gs pos="0">
                <a:srgbClr val="5E97E1"/>
              </a:gs>
              <a:gs pos="58000">
                <a:srgbClr val="5E97E1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385348" y="1737270"/>
            <a:ext cx="2139161" cy="2233945"/>
            <a:chOff x="455999" y="1737270"/>
            <a:chExt cx="2048638" cy="2233945"/>
          </a:xfrm>
        </p:grpSpPr>
        <p:sp>
          <p:nvSpPr>
            <p:cNvPr id="23" name="TextBox 22"/>
            <p:cNvSpPr txBox="1"/>
            <p:nvPr/>
          </p:nvSpPr>
          <p:spPr>
            <a:xfrm>
              <a:off x="674189" y="1737270"/>
              <a:ext cx="1830448" cy="2233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9388" indent="-179388">
                <a:spcAft>
                  <a:spcPts val="800"/>
                </a:spcAft>
                <a:buFont typeface="Arial" panose="020B0604020202020204" pitchFamily="34" charset="0"/>
                <a:buChar char="•"/>
                <a:defRPr sz="11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pPr marL="182563" indent="-182563">
                <a:spcAft>
                  <a:spcPts val="400"/>
                </a:spcAft>
                <a:buNone/>
              </a:pPr>
              <a:r>
                <a:rPr lang="ko-KR" altLang="en-US" sz="1300" b="1" dirty="0" err="1"/>
                <a:t>콜렉션</a:t>
              </a:r>
              <a:r>
                <a:rPr lang="ko-KR" altLang="en-US" sz="1300" b="1" dirty="0"/>
                <a:t> </a:t>
              </a:r>
              <a:r>
                <a:rPr lang="ko-KR" altLang="en-US" sz="1300" b="1" dirty="0" err="1"/>
                <a:t>뷰</a:t>
              </a:r>
              <a:r>
                <a:rPr lang="ko-KR" altLang="en-US" sz="1300" b="1" dirty="0"/>
                <a:t> 셀 크기정의</a:t>
              </a:r>
              <a:endParaRPr lang="en-US" altLang="ko-KR" sz="1300" b="1" dirty="0"/>
            </a:p>
            <a:p>
              <a:pPr marL="182563" indent="-182563">
                <a:spcAft>
                  <a:spcPts val="350"/>
                </a:spcAft>
                <a:buFont typeface="+mj-lt"/>
                <a:buAutoNum type="arabicPeriod"/>
              </a:pPr>
              <a:r>
                <a:rPr lang="en-US" altLang="ko-KR" dirty="0"/>
                <a:t>N</a:t>
              </a:r>
              <a:r>
                <a:rPr lang="ko-KR" altLang="en-US" dirty="0"/>
                <a:t>행 </a:t>
              </a:r>
              <a:r>
                <a:rPr lang="en-US" altLang="ko-KR" dirty="0"/>
                <a:t>3</a:t>
              </a:r>
              <a:r>
                <a:rPr lang="ko-KR" altLang="en-US" dirty="0" smtClean="0"/>
                <a:t>열</a:t>
              </a:r>
              <a:endParaRPr lang="en-US" altLang="ko-KR" dirty="0" smtClean="0"/>
            </a:p>
            <a:p>
              <a:pPr marL="182563" indent="-182563">
                <a:spcAft>
                  <a:spcPts val="0"/>
                </a:spcAft>
                <a:buFont typeface="+mj-lt"/>
                <a:buAutoNum type="arabicPeriod"/>
              </a:pPr>
              <a:r>
                <a:rPr lang="ko-KR" altLang="en-US" dirty="0"/>
                <a:t>높이 비율 </a:t>
              </a:r>
              <a:r>
                <a:rPr lang="en-US" altLang="ko-KR" dirty="0"/>
                <a:t>: </a:t>
              </a:r>
              <a:r>
                <a:rPr lang="en-US" altLang="ko-KR" dirty="0" smtClean="0"/>
                <a:t>7:10</a:t>
              </a:r>
              <a:br>
                <a:rPr lang="en-US" altLang="ko-KR" dirty="0" smtClean="0"/>
              </a:br>
              <a:endParaRPr lang="en-US" altLang="ko-KR" dirty="0" smtClean="0"/>
            </a:p>
            <a:p>
              <a:pPr marL="182563" indent="-182563">
                <a:spcAft>
                  <a:spcPts val="400"/>
                </a:spcAft>
                <a:buNone/>
              </a:pPr>
              <a:r>
                <a:rPr lang="ko-KR" altLang="en-US" sz="1300" b="1" dirty="0" smtClean="0"/>
                <a:t>검</a:t>
              </a:r>
              <a:r>
                <a:rPr lang="ko-KR" altLang="en-US" sz="1300" b="1" dirty="0"/>
                <a:t>색결</a:t>
              </a:r>
              <a:r>
                <a:rPr lang="ko-KR" altLang="en-US" sz="1300" b="1" dirty="0" smtClean="0"/>
                <a:t>과</a:t>
              </a:r>
              <a:endParaRPr lang="en-US" altLang="ko-KR" sz="1300" b="1" dirty="0"/>
            </a:p>
            <a:p>
              <a:pPr marL="182563" indent="-182563">
                <a:spcAft>
                  <a:spcPts val="300"/>
                </a:spcAft>
                <a:buFont typeface="+mj-lt"/>
                <a:buAutoNum type="arabicPeriod"/>
              </a:pPr>
              <a:r>
                <a:rPr lang="ko-KR" altLang="en-US" dirty="0"/>
                <a:t>검색결과를 </a:t>
              </a:r>
              <a:r>
                <a:rPr lang="en-US" altLang="ko-KR" dirty="0"/>
                <a:t>movies</a:t>
              </a:r>
              <a:br>
                <a:rPr lang="en-US" altLang="ko-KR" dirty="0"/>
              </a:br>
              <a:r>
                <a:rPr lang="ko-KR" altLang="en-US" dirty="0"/>
                <a:t>오브젝트로 설정</a:t>
              </a:r>
              <a:endParaRPr lang="en-US" altLang="ko-KR" dirty="0"/>
            </a:p>
            <a:p>
              <a:pPr marL="182563" indent="-182563">
                <a:spcAft>
                  <a:spcPts val="300"/>
                </a:spcAft>
                <a:buFont typeface="+mj-lt"/>
                <a:buAutoNum type="arabicPeriod"/>
              </a:pPr>
              <a:r>
                <a:rPr lang="en-US" altLang="ko-KR" dirty="0" err="1"/>
                <a:t>Collectionview</a:t>
              </a:r>
              <a:r>
                <a:rPr lang="en-US" altLang="ko-KR" dirty="0"/>
                <a:t> </a:t>
              </a:r>
              <a:br>
                <a:rPr lang="en-US" altLang="ko-KR" dirty="0"/>
              </a:br>
              <a:r>
                <a:rPr lang="ko-KR" altLang="en-US" dirty="0"/>
                <a:t>데이터를 </a:t>
              </a:r>
              <a:r>
                <a:rPr lang="en-US" altLang="ko-KR" dirty="0"/>
                <a:t>reload</a:t>
              </a:r>
            </a:p>
            <a:p>
              <a:pPr marL="182563" indent="-182563">
                <a:spcAft>
                  <a:spcPts val="300"/>
                </a:spcAft>
                <a:buFont typeface="+mj-lt"/>
                <a:buAutoNum type="arabicPeriod"/>
              </a:pPr>
              <a:r>
                <a:rPr lang="en-US" altLang="ko-KR" dirty="0"/>
                <a:t>Firebase </a:t>
              </a:r>
              <a:r>
                <a:rPr lang="ko-KR" altLang="en-US" dirty="0"/>
                <a:t>서버에 </a:t>
              </a:r>
              <a:r>
                <a:rPr lang="ko-KR" altLang="en-US" dirty="0" err="1"/>
                <a:t>검색어</a:t>
              </a:r>
              <a:r>
                <a:rPr lang="en-US" altLang="ko-KR" dirty="0"/>
                <a:t>,</a:t>
              </a:r>
              <a:r>
                <a:rPr lang="ko-KR" altLang="en-US" dirty="0"/>
                <a:t>검색시간을 기록</a:t>
              </a:r>
              <a:endParaRPr lang="en-US" altLang="ko-KR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455999" y="1771355"/>
              <a:ext cx="216024" cy="21602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1</a:t>
              </a:r>
              <a:endParaRPr lang="ko-KR" altLang="en-US" sz="1100" b="1" dirty="0"/>
            </a:p>
          </p:txBody>
        </p:sp>
        <p:sp>
          <p:nvSpPr>
            <p:cNvPr id="25" name="타원 24"/>
            <p:cNvSpPr/>
            <p:nvPr/>
          </p:nvSpPr>
          <p:spPr>
            <a:xfrm>
              <a:off x="455999" y="2586608"/>
              <a:ext cx="216024" cy="21602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2</a:t>
              </a:r>
              <a:endParaRPr lang="ko-KR" altLang="en-US" sz="1100" b="1" dirty="0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880360" y="501355"/>
            <a:ext cx="6263640" cy="4587756"/>
            <a:chOff x="2880360" y="501355"/>
            <a:chExt cx="6263640" cy="4587756"/>
          </a:xfrm>
        </p:grpSpPr>
        <p:grpSp>
          <p:nvGrpSpPr>
            <p:cNvPr id="16" name="그룹 15"/>
            <p:cNvGrpSpPr/>
            <p:nvPr/>
          </p:nvGrpSpPr>
          <p:grpSpPr>
            <a:xfrm>
              <a:off x="2880360" y="501355"/>
              <a:ext cx="4498340" cy="4185308"/>
              <a:chOff x="2880360" y="501355"/>
              <a:chExt cx="4498340" cy="4185308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4251"/>
              <a:stretch/>
            </p:blipFill>
            <p:spPr bwMode="auto">
              <a:xfrm>
                <a:off x="2880360" y="510803"/>
                <a:ext cx="4497723" cy="4175860"/>
              </a:xfrm>
              <a:prstGeom prst="rect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" name="직사각형 12"/>
              <p:cNvSpPr/>
              <p:nvPr/>
            </p:nvSpPr>
            <p:spPr>
              <a:xfrm>
                <a:off x="3094633" y="515790"/>
                <a:ext cx="4284067" cy="140191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3094633" y="2008039"/>
                <a:ext cx="4284067" cy="2678623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26" name="타원 25"/>
              <p:cNvSpPr/>
              <p:nvPr/>
            </p:nvSpPr>
            <p:spPr>
              <a:xfrm>
                <a:off x="2988848" y="501355"/>
                <a:ext cx="225569" cy="21602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1100" b="1" dirty="0"/>
                  <a:t>1</a:t>
                </a:r>
                <a:endParaRPr lang="ko-KR" altLang="en-US" sz="1100" b="1" dirty="0"/>
              </a:p>
            </p:txBody>
          </p:sp>
          <p:sp>
            <p:nvSpPr>
              <p:cNvPr id="27" name="타원 26"/>
              <p:cNvSpPr/>
              <p:nvPr/>
            </p:nvSpPr>
            <p:spPr>
              <a:xfrm>
                <a:off x="2981848" y="2008039"/>
                <a:ext cx="225569" cy="21602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1100" b="1" dirty="0"/>
                  <a:t>2</a:t>
                </a:r>
                <a:endParaRPr lang="ko-KR" altLang="en-US" sz="1100" b="1" dirty="0"/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7227146" y="1451053"/>
              <a:ext cx="1916854" cy="3638058"/>
              <a:chOff x="7290456" y="1581025"/>
              <a:chExt cx="1853544" cy="3517900"/>
            </a:xfrm>
          </p:grpSpPr>
          <p:pic>
            <p:nvPicPr>
              <p:cNvPr id="37" name="Picture 3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410"/>
              <a:stretch/>
            </p:blipFill>
            <p:spPr bwMode="auto">
              <a:xfrm>
                <a:off x="7290456" y="1581025"/>
                <a:ext cx="1853544" cy="35179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4" name="직사각형 33"/>
              <p:cNvSpPr/>
              <p:nvPr/>
            </p:nvSpPr>
            <p:spPr>
              <a:xfrm>
                <a:off x="7324623" y="1976338"/>
                <a:ext cx="1375572" cy="2447351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7335635" y="1988075"/>
                <a:ext cx="415307" cy="59445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</p:grpSp>
      </p:grp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4" t="35497" r="30657" b="49213"/>
          <a:stretch/>
        </p:blipFill>
        <p:spPr bwMode="auto">
          <a:xfrm>
            <a:off x="698020" y="4003040"/>
            <a:ext cx="1785748" cy="683623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1994777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동작설명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60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04C1FE0-6BEB-44C5-B4B9-1755F444F838}"/>
              </a:ext>
            </a:extLst>
          </p:cNvPr>
          <p:cNvSpPr txBox="1"/>
          <p:nvPr/>
        </p:nvSpPr>
        <p:spPr>
          <a:xfrm>
            <a:off x="508525" y="634944"/>
            <a:ext cx="2202848" cy="784830"/>
          </a:xfrm>
          <a:prstGeom prst="rect">
            <a:avLst/>
          </a:prstGeom>
          <a:noFill/>
        </p:spPr>
        <p:txBody>
          <a:bodyPr wrap="none" lIns="0" tIns="45719" rIns="91438" bIns="45719" rtlCol="0">
            <a:noAutofit/>
          </a:bodyPr>
          <a:lstStyle/>
          <a:p>
            <a:r>
              <a:rPr lang="en-US" altLang="ko-KR" sz="4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E97E1"/>
                </a:solidFill>
                <a:latin typeface="한수원 한돋움 Bold" pitchFamily="50" charset="-127"/>
                <a:ea typeface="한수원 한돋움 Bold" pitchFamily="50" charset="-127"/>
              </a:rPr>
              <a:t>INDEX</a:t>
            </a:r>
            <a:endParaRPr lang="ko-KR" altLang="en-US" sz="4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E97E1"/>
              </a:solidFill>
              <a:latin typeface="한수원 한돋움 Bold" pitchFamily="50" charset="-127"/>
              <a:ea typeface="한수원 한돋움 Bold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A7311F7-BDB2-4871-A52E-85827F6BBA0C}"/>
              </a:ext>
            </a:extLst>
          </p:cNvPr>
          <p:cNvCxnSpPr/>
          <p:nvPr/>
        </p:nvCxnSpPr>
        <p:spPr>
          <a:xfrm>
            <a:off x="540933" y="1779662"/>
            <a:ext cx="6096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607419D-DA91-41E9-BA14-DED2C6883059}"/>
              </a:ext>
            </a:extLst>
          </p:cNvPr>
          <p:cNvSpPr/>
          <p:nvPr/>
        </p:nvSpPr>
        <p:spPr>
          <a:xfrm>
            <a:off x="540934" y="1891971"/>
            <a:ext cx="1294762" cy="854078"/>
          </a:xfrm>
          <a:prstGeom prst="rect">
            <a:avLst/>
          </a:prstGeom>
          <a:noFill/>
        </p:spPr>
        <p:txBody>
          <a:bodyPr wrap="square" lIns="0" tIns="45719" rIns="91438" bIns="4571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URLsession</a:t>
            </a: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+ Firebase </a:t>
            </a:r>
            <a:r>
              <a:rPr lang="ko-KR" altLang="en-US" sz="11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넷플릭스</a:t>
            </a:r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스타일 영상 </a:t>
            </a:r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앱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itchFamily="50" charset="-127"/>
              <a:ea typeface="한수원 한돋움 Bold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847182" y="1563638"/>
            <a:ext cx="2397227" cy="518144"/>
            <a:chOff x="5847181" y="1189510"/>
            <a:chExt cx="2397227" cy="51814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9E4D4CF-E815-4434-98D1-D205C55FA41F}"/>
                </a:ext>
              </a:extLst>
            </p:cNvPr>
            <p:cNvSpPr/>
            <p:nvPr/>
          </p:nvSpPr>
          <p:spPr>
            <a:xfrm>
              <a:off x="5847181" y="1189510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제작개요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616901" y="1189510"/>
              <a:ext cx="627507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spc="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01</a:t>
              </a:r>
              <a:endParaRPr lang="ko-KR" altLang="en-US" sz="36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847182" y="2375033"/>
            <a:ext cx="2397227" cy="518144"/>
            <a:chOff x="5847181" y="1891588"/>
            <a:chExt cx="2397227" cy="518144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1E05397-CBA0-4CD3-BDA0-ECCF9AD60C5A}"/>
                </a:ext>
              </a:extLst>
            </p:cNvPr>
            <p:cNvSpPr/>
            <p:nvPr/>
          </p:nvSpPr>
          <p:spPr>
            <a:xfrm>
              <a:off x="5847181" y="1891588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동작설명</a:t>
              </a:r>
              <a:endParaRPr lang="ko-KR" altLang="en-US" sz="2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616901" y="1891588"/>
              <a:ext cx="627507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02</a:t>
              </a:r>
              <a:endParaRPr lang="ko-KR" altLang="en-US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847182" y="3186428"/>
            <a:ext cx="2397227" cy="518144"/>
            <a:chOff x="5847181" y="2593666"/>
            <a:chExt cx="2397227" cy="51814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37EA967-CEA9-44DE-9294-0D152AA293B8}"/>
                </a:ext>
              </a:extLst>
            </p:cNvPr>
            <p:cNvSpPr/>
            <p:nvPr/>
          </p:nvSpPr>
          <p:spPr>
            <a:xfrm>
              <a:off x="5847181" y="2593666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영상 및 </a:t>
              </a:r>
              <a:r>
                <a:rPr lang="ko-KR" altLang="en-US" sz="2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관리</a:t>
              </a:r>
              <a:endParaRPr lang="ko-KR" altLang="en-US" sz="2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544893" y="2593666"/>
              <a:ext cx="699515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kern="40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03</a:t>
              </a:r>
              <a:endParaRPr lang="ko-KR" altLang="en-US" sz="3600" kern="4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5847182" y="3997822"/>
            <a:ext cx="2397227" cy="518144"/>
            <a:chOff x="5847181" y="3295744"/>
            <a:chExt cx="2397227" cy="51814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7B5F3E0-8716-4DBC-9C00-68995BAFCA3B}"/>
                </a:ext>
              </a:extLst>
            </p:cNvPr>
            <p:cNvSpPr/>
            <p:nvPr/>
          </p:nvSpPr>
          <p:spPr>
            <a:xfrm>
              <a:off x="5847181" y="3295744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논의 및 고찰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447203" y="3295744"/>
              <a:ext cx="797205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kern="40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04</a:t>
              </a:r>
              <a:endParaRPr lang="ko-KR" altLang="en-US" sz="3600" kern="4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203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3000" y="1275607"/>
            <a:ext cx="4383016" cy="268897"/>
          </a:xfrm>
          <a:prstGeom prst="rect">
            <a:avLst/>
          </a:prstGeom>
          <a:gradFill>
            <a:gsLst>
              <a:gs pos="7000">
                <a:srgbClr val="C9E0FF">
                  <a:alpha val="53000"/>
                </a:srgbClr>
              </a:gs>
              <a:gs pos="87000">
                <a:srgbClr val="C9E0FF">
                  <a:alpha val="2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71214" y="1146981"/>
            <a:ext cx="2627899" cy="461663"/>
          </a:xfrm>
          <a:prstGeom prst="rect">
            <a:avLst/>
          </a:prstGeom>
          <a:noFill/>
        </p:spPr>
        <p:txBody>
          <a:bodyPr wrap="none" lIns="0" tIns="45719" rIns="0" bIns="45719" rtlCol="0" anchor="ctr">
            <a:spAutoFit/>
          </a:bodyPr>
          <a:lstStyle/>
          <a:p>
            <a:pPr>
              <a:defRPr/>
            </a:pP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3 </a:t>
            </a: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Nested </a:t>
            </a:r>
            <a:r>
              <a:rPr lang="en-US" altLang="ko-KR" sz="16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ScrollView</a:t>
            </a:r>
            <a:r>
              <a:rPr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구현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415496" y="1737270"/>
            <a:ext cx="2242436" cy="134395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182563" indent="-182563">
              <a:buNone/>
            </a:pPr>
            <a:r>
              <a:rPr lang="ko-KR" altLang="en-US" sz="1300" b="1" dirty="0"/>
              <a:t>각 </a:t>
            </a:r>
            <a:r>
              <a:rPr lang="ko-KR" altLang="en-US" sz="1300" b="1" dirty="0" err="1"/>
              <a:t>뷰컨트롤러</a:t>
            </a:r>
            <a:r>
              <a:rPr lang="ko-KR" altLang="en-US" sz="1300" b="1" dirty="0"/>
              <a:t> 연결</a:t>
            </a:r>
            <a:endParaRPr lang="en-US" altLang="ko-KR" sz="1300" b="1" dirty="0"/>
          </a:p>
          <a:p>
            <a:pPr marL="358775" indent="0">
              <a:buNone/>
            </a:pPr>
            <a:r>
              <a:rPr lang="ko-KR" altLang="en-US" dirty="0" err="1"/>
              <a:t>세그웨이</a:t>
            </a:r>
            <a:r>
              <a:rPr lang="ko-KR" altLang="en-US" dirty="0"/>
              <a:t> </a:t>
            </a:r>
            <a:r>
              <a:rPr lang="ko-KR" altLang="en-US" dirty="0" err="1"/>
              <a:t>식별자</a:t>
            </a:r>
            <a:r>
              <a:rPr lang="ko-KR" altLang="en-US" dirty="0"/>
              <a:t> </a:t>
            </a:r>
            <a:r>
              <a:rPr lang="ko-KR" altLang="en-US" dirty="0" err="1" smtClean="0"/>
              <a:t>일치시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해당 </a:t>
            </a:r>
            <a:r>
              <a:rPr lang="ko-KR" altLang="en-US" dirty="0"/>
              <a:t>추천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컨트롤러로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형 변환</a:t>
            </a:r>
            <a:endParaRPr lang="en-US" altLang="ko-KR" dirty="0"/>
          </a:p>
          <a:p>
            <a:pPr marL="358775" indent="0">
              <a:buNone/>
            </a:pPr>
            <a:r>
              <a:rPr lang="ko-KR" altLang="en-US" dirty="0" err="1"/>
              <a:t>식별자로</a:t>
            </a:r>
            <a:r>
              <a:rPr lang="ko-KR" altLang="en-US" dirty="0"/>
              <a:t> 타입 </a:t>
            </a:r>
            <a:r>
              <a:rPr lang="ko-KR" altLang="en-US" dirty="0" smtClean="0"/>
              <a:t>업데이트 및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아이템 </a:t>
            </a:r>
            <a:r>
              <a:rPr lang="en-US" altLang="ko-KR" dirty="0" smtClean="0"/>
              <a:t>fetch</a:t>
            </a:r>
            <a:endParaRPr lang="en-US" altLang="ko-KR" dirty="0"/>
          </a:p>
        </p:txBody>
      </p:sp>
      <p:grpSp>
        <p:nvGrpSpPr>
          <p:cNvPr id="134" name="그룹 133"/>
          <p:cNvGrpSpPr/>
          <p:nvPr/>
        </p:nvGrpSpPr>
        <p:grpSpPr>
          <a:xfrm>
            <a:off x="2771800" y="1566928"/>
            <a:ext cx="6043708" cy="2990278"/>
            <a:chOff x="2771800" y="1566928"/>
            <a:chExt cx="6043708" cy="2990278"/>
          </a:xfrm>
        </p:grpSpPr>
        <p:grpSp>
          <p:nvGrpSpPr>
            <p:cNvPr id="108" name="그룹 107"/>
            <p:cNvGrpSpPr/>
            <p:nvPr/>
          </p:nvGrpSpPr>
          <p:grpSpPr>
            <a:xfrm>
              <a:off x="2771800" y="1713593"/>
              <a:ext cx="5082736" cy="2843613"/>
              <a:chOff x="1598771" y="1608645"/>
              <a:chExt cx="5449994" cy="3049080"/>
            </a:xfrm>
          </p:grpSpPr>
          <p:grpSp>
            <p:nvGrpSpPr>
              <p:cNvPr id="89" name="그룹 88"/>
              <p:cNvGrpSpPr/>
              <p:nvPr/>
            </p:nvGrpSpPr>
            <p:grpSpPr>
              <a:xfrm>
                <a:off x="1598771" y="1665932"/>
                <a:ext cx="5449994" cy="2922043"/>
                <a:chOff x="332999" y="1620452"/>
                <a:chExt cx="5715614" cy="3064457"/>
              </a:xfrm>
            </p:grpSpPr>
            <p:pic>
              <p:nvPicPr>
                <p:cNvPr id="3074" name="Picture 2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2999" y="1620452"/>
                  <a:ext cx="5715614" cy="3064457"/>
                </a:xfrm>
                <a:prstGeom prst="rect">
                  <a:avLst/>
                </a:prstGeom>
                <a:ln w="9525">
                  <a:solidFill>
                    <a:schemeClr val="bg1">
                      <a:lumMod val="75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86" name="직사각형 85"/>
                <p:cNvSpPr/>
                <p:nvPr/>
              </p:nvSpPr>
              <p:spPr>
                <a:xfrm>
                  <a:off x="818844" y="1831974"/>
                  <a:ext cx="5216764" cy="330187"/>
                </a:xfrm>
                <a:prstGeom prst="rect">
                  <a:avLst/>
                </a:prstGeom>
                <a:no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38" tIns="45719" rIns="91438" bIns="45719" rtlCol="0" anchor="ctr"/>
                <a:lstStyle/>
                <a:p>
                  <a:pPr algn="ctr"/>
                  <a:endParaRPr lang="ko-KR" altLang="en-US" sz="1100" b="1"/>
                </a:p>
              </p:txBody>
            </p:sp>
            <p:sp>
              <p:nvSpPr>
                <p:cNvPr id="88" name="직사각형 87"/>
                <p:cNvSpPr/>
                <p:nvPr/>
              </p:nvSpPr>
              <p:spPr>
                <a:xfrm>
                  <a:off x="818844" y="2456817"/>
                  <a:ext cx="5216767" cy="345150"/>
                </a:xfrm>
                <a:prstGeom prst="rect">
                  <a:avLst/>
                </a:prstGeom>
                <a:no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38" tIns="45719" rIns="91438" bIns="45719" rtlCol="0" anchor="ctr"/>
                <a:lstStyle/>
                <a:p>
                  <a:pPr algn="ctr"/>
                  <a:endParaRPr lang="ko-KR" altLang="en-US" sz="1100" b="1"/>
                </a:p>
              </p:txBody>
            </p:sp>
            <p:sp>
              <p:nvSpPr>
                <p:cNvPr id="90" name="직사각형 89"/>
                <p:cNvSpPr/>
                <p:nvPr/>
              </p:nvSpPr>
              <p:spPr>
                <a:xfrm>
                  <a:off x="818844" y="2815782"/>
                  <a:ext cx="5216766" cy="420337"/>
                </a:xfrm>
                <a:prstGeom prst="rect">
                  <a:avLst/>
                </a:prstGeom>
                <a:no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38" tIns="45719" rIns="91438" bIns="45719" rtlCol="0" anchor="ctr"/>
                <a:lstStyle/>
                <a:p>
                  <a:pPr algn="ctr"/>
                  <a:endParaRPr lang="ko-KR" altLang="en-US" sz="1100" b="1"/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>
                  <a:off x="818844" y="3250162"/>
                  <a:ext cx="5216766" cy="953280"/>
                </a:xfrm>
                <a:prstGeom prst="rect">
                  <a:avLst/>
                </a:prstGeom>
                <a:solidFill>
                  <a:schemeClr val="bg1">
                    <a:alpha val="87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38" tIns="45719" rIns="91438" bIns="45719" rtlCol="0" anchor="ctr"/>
                <a:lstStyle/>
                <a:p>
                  <a:pPr algn="ctr"/>
                  <a:r>
                    <a:rPr lang="en-US" altLang="ko-KR" sz="1100" b="1" dirty="0" smtClean="0">
                      <a:solidFill>
                        <a:schemeClr val="bg2">
                          <a:lumMod val="50000"/>
                        </a:schemeClr>
                      </a:solidFill>
                    </a:rPr>
                    <a:t>1~2 </a:t>
                  </a:r>
                  <a:r>
                    <a:rPr lang="ko-KR" altLang="en-US" sz="1100" b="1" dirty="0" smtClean="0">
                      <a:solidFill>
                        <a:schemeClr val="bg2">
                          <a:lumMod val="50000"/>
                        </a:schemeClr>
                      </a:solidFill>
                    </a:rPr>
                    <a:t>설명과 동일한 동작</a:t>
                  </a:r>
                  <a:endParaRPr lang="ko-KR" altLang="en-US" sz="1100" b="1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109" name="직사각형 108"/>
              <p:cNvSpPr/>
              <p:nvPr/>
            </p:nvSpPr>
            <p:spPr>
              <a:xfrm>
                <a:off x="5180834" y="1608645"/>
                <a:ext cx="1836443" cy="3049080"/>
              </a:xfrm>
              <a:prstGeom prst="rect">
                <a:avLst/>
              </a:prstGeom>
              <a:gradFill>
                <a:gsLst>
                  <a:gs pos="0">
                    <a:schemeClr val="bg1">
                      <a:alpha val="0"/>
                    </a:schemeClr>
                  </a:gs>
                  <a:gs pos="86000">
                    <a:schemeClr val="bg1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>
              <a:off x="7426288" y="1566928"/>
              <a:ext cx="1389220" cy="2930398"/>
              <a:chOff x="7426288" y="1566928"/>
              <a:chExt cx="1389220" cy="2930398"/>
            </a:xfrm>
          </p:grpSpPr>
          <p:pic>
            <p:nvPicPr>
              <p:cNvPr id="93" name="그림 9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1508" y="1566928"/>
                <a:ext cx="1354000" cy="2930398"/>
              </a:xfrm>
              <a:prstGeom prst="roundRect">
                <a:avLst>
                  <a:gd name="adj" fmla="val 4480"/>
                </a:avLst>
              </a:prstGeom>
              <a:effectLst>
                <a:outerShdw blurRad="228600" dist="50800" dir="624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17" name="직사각형 116"/>
              <p:cNvSpPr/>
              <p:nvPr/>
            </p:nvSpPr>
            <p:spPr>
              <a:xfrm>
                <a:off x="7522369" y="2783682"/>
                <a:ext cx="1238250" cy="638174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128" name="직사각형 127"/>
              <p:cNvSpPr/>
              <p:nvPr/>
            </p:nvSpPr>
            <p:spPr>
              <a:xfrm>
                <a:off x="7522369" y="3436145"/>
                <a:ext cx="1238250" cy="638174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131" name="타원 130"/>
              <p:cNvSpPr/>
              <p:nvPr/>
            </p:nvSpPr>
            <p:spPr>
              <a:xfrm flipH="1">
                <a:off x="7426288" y="2691666"/>
                <a:ext cx="192162" cy="18403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900" b="1" dirty="0"/>
                  <a:t>1</a:t>
                </a:r>
                <a:endParaRPr lang="ko-KR" altLang="en-US" sz="900" b="1" dirty="0"/>
              </a:p>
            </p:txBody>
          </p:sp>
          <p:sp>
            <p:nvSpPr>
              <p:cNvPr id="115" name="타원 114"/>
              <p:cNvSpPr/>
              <p:nvPr/>
            </p:nvSpPr>
            <p:spPr>
              <a:xfrm flipH="1">
                <a:off x="7426288" y="3436145"/>
                <a:ext cx="192162" cy="18403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900" b="1" dirty="0"/>
                  <a:t>2</a:t>
                </a:r>
                <a:endParaRPr lang="ko-KR" altLang="en-US" sz="900" b="1" dirty="0"/>
              </a:p>
            </p:txBody>
          </p:sp>
        </p:grpSp>
      </p:grpSp>
      <p:sp>
        <p:nvSpPr>
          <p:cNvPr id="137" name="타원 136"/>
          <p:cNvSpPr/>
          <p:nvPr/>
        </p:nvSpPr>
        <p:spPr>
          <a:xfrm>
            <a:off x="449206" y="2091684"/>
            <a:ext cx="225569" cy="21602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39" name="타원 138"/>
          <p:cNvSpPr/>
          <p:nvPr/>
        </p:nvSpPr>
        <p:spPr>
          <a:xfrm>
            <a:off x="449206" y="2669534"/>
            <a:ext cx="225569" cy="21602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altLang="ko-KR" sz="1100" b="1" dirty="0" smtClean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84982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7345756" y="445942"/>
            <a:ext cx="1457198" cy="449086"/>
            <a:chOff x="7164288" y="445942"/>
            <a:chExt cx="1457198" cy="449086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5850" y="445942"/>
              <a:ext cx="405636" cy="40563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7164288" y="679584"/>
              <a:ext cx="10801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GitHub QR-Code</a:t>
              </a:r>
              <a:endParaRPr lang="ko-KR" altLang="en-US" sz="800" dirty="0"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sp>
        <p:nvSpPr>
          <p:cNvPr id="14" name="직사각형 13">
            <a:hlinkClick r:id="rId3"/>
          </p:cNvPr>
          <p:cNvSpPr/>
          <p:nvPr/>
        </p:nvSpPr>
        <p:spPr>
          <a:xfrm>
            <a:off x="7379790" y="385011"/>
            <a:ext cx="1478165" cy="5100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385" y="987574"/>
            <a:ext cx="5987230" cy="4078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직사각형 4"/>
          <p:cNvSpPr/>
          <p:nvPr/>
        </p:nvSpPr>
        <p:spPr>
          <a:xfrm>
            <a:off x="5539740" y="-374632"/>
            <a:ext cx="3604260" cy="2160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552070" y="609644"/>
            <a:ext cx="3026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indent="0">
              <a:buNone/>
            </a:pP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슬라이드 쇼 중일 때 이미지가 재생됩니다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39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5898757E-EC0B-47E5-9EA1-43BA79ABA10A}"/>
              </a:ext>
            </a:extLst>
          </p:cNvPr>
          <p:cNvSpPr/>
          <p:nvPr/>
        </p:nvSpPr>
        <p:spPr>
          <a:xfrm>
            <a:off x="2051720" y="2264904"/>
            <a:ext cx="5040560" cy="2107046"/>
          </a:xfrm>
          <a:prstGeom prst="rect">
            <a:avLst/>
          </a:prstGeom>
          <a:noFill/>
        </p:spPr>
        <p:txBody>
          <a:bodyPr wrap="square" lIns="68579" tIns="34289" rIns="68579" bIns="34289" rtlCol="0">
            <a:noAutofit/>
          </a:bodyPr>
          <a:lstStyle/>
          <a:p>
            <a:pPr algn="ctr">
              <a:lnSpc>
                <a:spcPct val="125000"/>
              </a:lnSpc>
              <a:spcAft>
                <a:spcPts val="1200"/>
              </a:spcAft>
            </a:pP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앱 기능 확장 및 </a:t>
            </a:r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구현</a:t>
            </a:r>
            <a:endParaRPr lang="en-US" altLang="ko-KR" sz="20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itchFamily="50" charset="-127"/>
              <a:ea typeface="한수원 한돋움 Bold" pitchFamily="50" charset="-127"/>
            </a:endParaRPr>
          </a:p>
          <a:p>
            <a:pPr algn="ctr">
              <a:lnSpc>
                <a:spcPct val="125000"/>
              </a:lnSpc>
              <a:spcAft>
                <a:spcPts val="9000"/>
              </a:spcAft>
            </a:pP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기존 스토어에 있는 앱과 사용자 가치를 고려한 개선된 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/>
            </a:r>
            <a:b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</a:b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기능을 구현한다면 사용성이 더욱 높아질 것이다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</a:t>
            </a:r>
            <a:b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</a:b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(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사용자 취향과 비슷한 영상을 추천하는 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/>
            </a:r>
            <a:b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</a:b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기능 외에 기피하는 장르 비 추천 등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)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F9878-777C-4CD4-9613-851CABCDFC3E}"/>
              </a:ext>
            </a:extLst>
          </p:cNvPr>
          <p:cNvSpPr txBox="1"/>
          <p:nvPr/>
        </p:nvSpPr>
        <p:spPr>
          <a:xfrm>
            <a:off x="3031194" y="729883"/>
            <a:ext cx="3081613" cy="761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/>
            <a:r>
              <a:rPr lang="ko-KR" altLang="en-US" sz="4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E97E1"/>
                </a:solidFill>
                <a:latin typeface="한수원 한돋움" pitchFamily="50" charset="-127"/>
                <a:ea typeface="한수원 한돋움" pitchFamily="50" charset="-127"/>
              </a:rPr>
              <a:t>논의 및 고찰</a:t>
            </a:r>
          </a:p>
        </p:txBody>
      </p:sp>
    </p:spTree>
    <p:extLst>
      <p:ext uri="{BB962C8B-B14F-4D97-AF65-F5344CB8AC3E}">
        <p14:creationId xmlns:p14="http://schemas.microsoft.com/office/powerpoint/2010/main" val="95201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105025" y="1631706"/>
            <a:ext cx="4834313" cy="685478"/>
            <a:chOff x="757583" y="1544935"/>
            <a:chExt cx="4834313" cy="685478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583" y="1544935"/>
              <a:ext cx="685478" cy="685478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1784398" y="1563638"/>
              <a:ext cx="3807498" cy="648072"/>
              <a:chOff x="1784398" y="1635646"/>
              <a:chExt cx="3807498" cy="648072"/>
            </a:xfrm>
          </p:grpSpPr>
          <p:sp>
            <p:nvSpPr>
              <p:cNvPr id="34" name="왼쪽 대괄호 33"/>
              <p:cNvSpPr/>
              <p:nvPr/>
            </p:nvSpPr>
            <p:spPr>
              <a:xfrm>
                <a:off x="1784398" y="1635646"/>
                <a:ext cx="144016" cy="648072"/>
              </a:xfrm>
              <a:prstGeom prst="leftBracket">
                <a:avLst/>
              </a:prstGeom>
              <a:ln w="38100">
                <a:solidFill>
                  <a:srgbClr val="C7D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왼쪽 대괄호 34"/>
              <p:cNvSpPr/>
              <p:nvPr/>
            </p:nvSpPr>
            <p:spPr>
              <a:xfrm flipH="1">
                <a:off x="5384798" y="1635646"/>
                <a:ext cx="207098" cy="648072"/>
              </a:xfrm>
              <a:prstGeom prst="leftBracket">
                <a:avLst/>
              </a:prstGeom>
              <a:ln w="38100">
                <a:solidFill>
                  <a:srgbClr val="C7D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923951" y="1665902"/>
                <a:ext cx="35283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음악파일에 접근하여 </a:t>
                </a:r>
                <a:r>
                  <a:rPr lang="en-US" altLang="ko-KR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metadata</a:t>
                </a:r>
                <a:br>
                  <a:rPr lang="en-US" altLang="ko-KR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</a:br>
                <a:r>
                  <a:rPr lang="ko-KR" altLang="en-US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내용으로 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컬렉션 뷰 내용 갱신</a:t>
                </a:r>
              </a:p>
            </p:txBody>
          </p:sp>
        </p:grpSp>
      </p:grpSp>
      <p:grpSp>
        <p:nvGrpSpPr>
          <p:cNvPr id="11" name="그룹 10"/>
          <p:cNvGrpSpPr/>
          <p:nvPr/>
        </p:nvGrpSpPr>
        <p:grpSpPr>
          <a:xfrm>
            <a:off x="2095500" y="2750535"/>
            <a:ext cx="4843839" cy="704528"/>
            <a:chOff x="748058" y="2689634"/>
            <a:chExt cx="4843839" cy="704528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058" y="2689634"/>
              <a:ext cx="704528" cy="704528"/>
            </a:xfrm>
            <a:prstGeom prst="rect">
              <a:avLst/>
            </a:prstGeom>
            <a:effectLst>
              <a:outerShdw blurRad="50800" dist="25400" dir="5400000" algn="t" rotWithShape="0">
                <a:prstClr val="black">
                  <a:alpha val="25000"/>
                </a:prstClr>
              </a:outerShdw>
            </a:effectLst>
          </p:spPr>
        </p:pic>
        <p:sp>
          <p:nvSpPr>
            <p:cNvPr id="38" name="왼쪽 대괄호 37"/>
            <p:cNvSpPr/>
            <p:nvPr/>
          </p:nvSpPr>
          <p:spPr>
            <a:xfrm>
              <a:off x="1784398" y="2721514"/>
              <a:ext cx="144016" cy="648072"/>
            </a:xfrm>
            <a:prstGeom prst="leftBracket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왼쪽 대괄호 38"/>
            <p:cNvSpPr/>
            <p:nvPr/>
          </p:nvSpPr>
          <p:spPr>
            <a:xfrm flipH="1">
              <a:off x="5384798" y="2721514"/>
              <a:ext cx="207098" cy="648072"/>
            </a:xfrm>
            <a:prstGeom prst="leftBracket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716853" y="2755261"/>
              <a:ext cx="38750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AVFoundation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, </a:t>
              </a:r>
              <a:r>
                <a:rPr lang="en-US" altLang="ko-KR" sz="1600" dirty="0" err="1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AVPlayer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를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/>
              </a:r>
              <a:b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</a:b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사용하여 음악 재생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, 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정지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, seeking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구현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116609" y="3884191"/>
            <a:ext cx="4822729" cy="662310"/>
            <a:chOff x="769167" y="3797420"/>
            <a:chExt cx="4822729" cy="662310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167" y="3797420"/>
              <a:ext cx="662310" cy="662310"/>
            </a:xfrm>
            <a:prstGeom prst="rect">
              <a:avLst/>
            </a:prstGeom>
            <a:noFill/>
            <a:effectLst>
              <a:outerShdw blurRad="50800" dist="25400" dir="5400000" algn="t" rotWithShape="0">
                <a:prstClr val="black">
                  <a:alpha val="25000"/>
                </a:prstClr>
              </a:outerShdw>
            </a:effectLst>
          </p:spPr>
        </p:pic>
        <p:sp>
          <p:nvSpPr>
            <p:cNvPr id="42" name="왼쪽 대괄호 41"/>
            <p:cNvSpPr/>
            <p:nvPr/>
          </p:nvSpPr>
          <p:spPr>
            <a:xfrm>
              <a:off x="1784398" y="3804539"/>
              <a:ext cx="144016" cy="648072"/>
            </a:xfrm>
            <a:prstGeom prst="leftBracket">
              <a:avLst/>
            </a:prstGeom>
            <a:ln w="38100">
              <a:solidFill>
                <a:srgbClr val="7795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왼쪽 대괄호 42"/>
            <p:cNvSpPr/>
            <p:nvPr/>
          </p:nvSpPr>
          <p:spPr>
            <a:xfrm flipH="1">
              <a:off x="5384798" y="3804539"/>
              <a:ext cx="207098" cy="648072"/>
            </a:xfrm>
            <a:prstGeom prst="leftBracket">
              <a:avLst/>
            </a:prstGeom>
            <a:ln w="38100">
              <a:solidFill>
                <a:srgbClr val="7795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923951" y="3827534"/>
              <a:ext cx="34608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err="1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다크모드를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구현하여 어두운 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/>
              </a:r>
              <a:b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</a:b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환경에서의 사용자경험을 향상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3976006"/>
      </p:ext>
    </p:extLst>
  </p:cSld>
  <p:clrMapOvr>
    <a:masterClrMapping/>
  </p:clrMapOvr>
  <p:transition advClick="0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2386673" y="411511"/>
            <a:ext cx="1550104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- </a:t>
            </a:r>
            <a:r>
              <a:rPr lang="ko-KR" altLang="en-US" sz="28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메인화면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121051" y="1317962"/>
            <a:ext cx="6901898" cy="2850544"/>
            <a:chOff x="1584168" y="1228725"/>
            <a:chExt cx="6265373" cy="2587654"/>
          </a:xfrm>
        </p:grpSpPr>
        <p:grpSp>
          <p:nvGrpSpPr>
            <p:cNvPr id="8" name="그룹 7"/>
            <p:cNvGrpSpPr/>
            <p:nvPr/>
          </p:nvGrpSpPr>
          <p:grpSpPr>
            <a:xfrm>
              <a:off x="1584168" y="1580828"/>
              <a:ext cx="5064282" cy="2235551"/>
              <a:chOff x="2830498" y="984271"/>
              <a:chExt cx="5064282" cy="2235551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3"/>
              <a:srcRect b="39146"/>
              <a:stretch/>
            </p:blipFill>
            <p:spPr>
              <a:xfrm>
                <a:off x="2830498" y="984271"/>
                <a:ext cx="5059494" cy="2235551"/>
              </a:xfrm>
              <a:prstGeom prst="rect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16" name="직사각형 15"/>
              <p:cNvSpPr/>
              <p:nvPr/>
            </p:nvSpPr>
            <p:spPr>
              <a:xfrm>
                <a:off x="2997199" y="1936750"/>
                <a:ext cx="4897581" cy="1283072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6653906" y="1228725"/>
              <a:ext cx="1195635" cy="2587654"/>
              <a:chOff x="7399288" y="1605995"/>
              <a:chExt cx="1406874" cy="3044829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9288" y="1605995"/>
                <a:ext cx="1406874" cy="3044829"/>
              </a:xfrm>
              <a:prstGeom prst="roundRect">
                <a:avLst>
                  <a:gd name="adj" fmla="val 4480"/>
                </a:avLst>
              </a:prstGeom>
              <a:effectLst>
                <a:outerShdw blurRad="228600" dist="50800" dir="624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직사각형 17"/>
              <p:cNvSpPr/>
              <p:nvPr/>
            </p:nvSpPr>
            <p:spPr>
              <a:xfrm flipH="1">
                <a:off x="7461250" y="2838450"/>
                <a:ext cx="1263650" cy="160655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</p:grpSp>
      </p:grpSp>
      <p:sp>
        <p:nvSpPr>
          <p:cNvPr id="22" name="TextBox 21"/>
          <p:cNvSpPr txBox="1"/>
          <p:nvPr/>
        </p:nvSpPr>
        <p:spPr>
          <a:xfrm>
            <a:off x="2051720" y="4299942"/>
            <a:ext cx="5040560" cy="543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182563" indent="-182563" algn="ctr">
              <a:spcAft>
                <a:spcPts val="400"/>
              </a:spcAft>
              <a:buFont typeface="+mj-lt"/>
              <a:buAutoNum type="arabicPeriod"/>
            </a:pPr>
            <a:r>
              <a:rPr lang="en-US" altLang="ko-KR" sz="1300" b="1" dirty="0" smtClean="0"/>
              <a:t>cell</a:t>
            </a:r>
            <a:r>
              <a:rPr lang="ko-KR" altLang="en-US" sz="1300" b="1" dirty="0" smtClean="0"/>
              <a:t>을 </a:t>
            </a:r>
            <a:r>
              <a:rPr lang="en-US" altLang="ko-KR" sz="1300" b="1" dirty="0" err="1"/>
              <a:t>TrackCollectionViewcell</a:t>
            </a:r>
            <a:r>
              <a:rPr lang="en-US" altLang="ko-KR" sz="1300" b="1" dirty="0"/>
              <a:t> </a:t>
            </a:r>
            <a:r>
              <a:rPr lang="ko-KR" altLang="en-US" sz="1300" b="1" dirty="0" smtClean="0"/>
              <a:t>형식의 </a:t>
            </a:r>
            <a:r>
              <a:rPr lang="ko-KR" altLang="en-US" sz="1300" b="1" dirty="0" err="1" smtClean="0"/>
              <a:t>재사용셀로</a:t>
            </a:r>
            <a:r>
              <a:rPr lang="ko-KR" altLang="en-US" sz="1300" b="1" dirty="0" smtClean="0"/>
              <a:t> 정의</a:t>
            </a:r>
            <a:endParaRPr lang="en-US" altLang="ko-KR" sz="1300" b="1" dirty="0" smtClean="0"/>
          </a:p>
          <a:p>
            <a:pPr marL="182563" indent="-182563" algn="ctr">
              <a:spcAft>
                <a:spcPts val="400"/>
              </a:spcAft>
              <a:buFont typeface="+mj-lt"/>
              <a:buAutoNum type="arabicPeriod"/>
            </a:pPr>
            <a:r>
              <a:rPr lang="en-US" altLang="ko-KR" sz="1300" b="1" dirty="0" smtClean="0"/>
              <a:t>cell</a:t>
            </a:r>
            <a:r>
              <a:rPr lang="ko-KR" altLang="en-US" sz="1300" b="1" dirty="0" smtClean="0"/>
              <a:t>의 </a:t>
            </a:r>
            <a:r>
              <a:rPr lang="en-US" altLang="ko-KR" sz="1300" b="1" dirty="0" smtClean="0"/>
              <a:t>UI</a:t>
            </a:r>
            <a:r>
              <a:rPr lang="ko-KR" altLang="en-US" sz="1300" b="1" dirty="0" smtClean="0"/>
              <a:t>를 </a:t>
            </a:r>
            <a:r>
              <a:rPr lang="ko-KR" altLang="en-US" sz="1300" b="1" dirty="0" err="1" smtClean="0"/>
              <a:t>트랙정보로</a:t>
            </a:r>
            <a:r>
              <a:rPr lang="ko-KR" altLang="en-US" sz="1300" b="1" dirty="0" smtClean="0"/>
              <a:t> 업데이트</a:t>
            </a:r>
            <a:endParaRPr lang="en-US" altLang="ko-KR" sz="1300" b="1" dirty="0" smtClean="0"/>
          </a:p>
        </p:txBody>
      </p:sp>
    </p:spTree>
    <p:extLst>
      <p:ext uri="{BB962C8B-B14F-4D97-AF65-F5344CB8AC3E}">
        <p14:creationId xmlns:p14="http://schemas.microsoft.com/office/powerpoint/2010/main" val="150138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2386673" y="411511"/>
            <a:ext cx="2197718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- 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플레이어화면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19075" y="1201220"/>
            <a:ext cx="8534400" cy="3942280"/>
            <a:chOff x="333000" y="1426510"/>
            <a:chExt cx="8291862" cy="3830244"/>
          </a:xfrm>
        </p:grpSpPr>
        <p:sp>
          <p:nvSpPr>
            <p:cNvPr id="22" name="TextBox 21"/>
            <p:cNvSpPr txBox="1"/>
            <p:nvPr/>
          </p:nvSpPr>
          <p:spPr>
            <a:xfrm>
              <a:off x="3176413" y="3650505"/>
              <a:ext cx="5040560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ko-KR"/>
              </a:defPPr>
              <a:lvl1pPr marL="179388" indent="-179388">
                <a:spcAft>
                  <a:spcPts val="800"/>
                </a:spcAft>
                <a:buFont typeface="Arial" panose="020B0604020202020204" pitchFamily="34" charset="0"/>
                <a:buChar char="•"/>
                <a:defRPr sz="11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pPr marL="0" indent="0">
                <a:buNone/>
              </a:pPr>
              <a:r>
                <a:rPr lang="ko-KR" altLang="en-US" sz="1400" b="1" dirty="0" smtClean="0"/>
                <a:t>각 셀 클릭 시 </a:t>
              </a:r>
              <a:r>
                <a:rPr lang="en-US" altLang="ko-KR" sz="1400" b="1" dirty="0" smtClean="0"/>
                <a:t>Player</a:t>
              </a:r>
              <a:r>
                <a:rPr lang="ko-KR" altLang="en-US" sz="1400" b="1" dirty="0"/>
                <a:t>뷰컨트롤러를 </a:t>
              </a:r>
              <a:r>
                <a:rPr lang="ko-KR" alt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띄움 </a:t>
              </a:r>
              <a:endParaRPr lang="en-US" altLang="ko-KR" sz="1400" b="1" dirty="0" smtClean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182563" lvl="2" indent="-182563">
                <a:spcAft>
                  <a:spcPts val="400"/>
                </a:spcAft>
                <a:buFont typeface="+mj-lt"/>
                <a:buAutoNum type="arabicPeriod"/>
              </a:pPr>
              <a:r>
                <a:rPr lang="en-US" altLang="ko-KR" sz="1200" b="1" dirty="0" err="1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playerVC</a:t>
              </a:r>
              <a:r>
                <a:rPr lang="en-US" altLang="ko-KR" sz="1200" b="1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</a:t>
              </a:r>
              <a:r>
                <a:rPr lang="en-US" altLang="ko-KR" sz="1200" b="1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: </a:t>
              </a:r>
              <a:r>
                <a:rPr lang="en-US" altLang="ko-KR" sz="1200" b="1" dirty="0" err="1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PlayerViewController</a:t>
              </a:r>
              <a:r>
                <a:rPr lang="ko-KR" altLang="en-US" sz="1200" b="1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로 형 변환 후 할당</a:t>
              </a:r>
              <a:endParaRPr lang="en-US" altLang="ko-KR" sz="1200" b="1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  <a:p>
              <a:pPr marL="182563" lvl="2" indent="-182563">
                <a:spcAft>
                  <a:spcPts val="400"/>
                </a:spcAft>
                <a:buFont typeface="+mj-lt"/>
                <a:buAutoNum type="arabicPeriod"/>
              </a:pPr>
              <a:r>
                <a:rPr lang="ko-KR" altLang="en-US" sz="1200" b="1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선택한 </a:t>
              </a:r>
              <a:r>
                <a:rPr lang="en-US" altLang="ko-KR" sz="1200" b="1" dirty="0" err="1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indexPath</a:t>
              </a:r>
              <a:r>
                <a:rPr lang="ko-KR" altLang="en-US" sz="1200" b="1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의 </a:t>
              </a:r>
              <a:r>
                <a:rPr lang="ko-KR" altLang="en-US" sz="1200" b="1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정보로 </a:t>
              </a:r>
              <a:r>
                <a:rPr lang="en-US" altLang="ko-KR" sz="1200" b="1" dirty="0" err="1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playerVC</a:t>
              </a:r>
              <a:r>
                <a:rPr lang="ko-KR" altLang="en-US" sz="1200" b="1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의 현재 아이템을 교체</a:t>
              </a:r>
              <a:endParaRPr lang="en-US" altLang="ko-KR" sz="1200" b="1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/>
            <a:srcRect t="67410" r="13536" b="516"/>
            <a:stretch/>
          </p:blipFill>
          <p:spPr>
            <a:xfrm>
              <a:off x="3100214" y="1967940"/>
              <a:ext cx="5524648" cy="1487992"/>
            </a:xfrm>
            <a:prstGeom prst="rect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</p:pic>
        <p:grpSp>
          <p:nvGrpSpPr>
            <p:cNvPr id="30" name="그룹 29"/>
            <p:cNvGrpSpPr/>
            <p:nvPr/>
          </p:nvGrpSpPr>
          <p:grpSpPr>
            <a:xfrm>
              <a:off x="333000" y="1426510"/>
              <a:ext cx="2514773" cy="3830244"/>
              <a:chOff x="6576059" y="1325219"/>
              <a:chExt cx="2169911" cy="3304986"/>
            </a:xfrm>
          </p:grpSpPr>
          <p:grpSp>
            <p:nvGrpSpPr>
              <p:cNvPr id="29" name="그룹 28"/>
              <p:cNvGrpSpPr/>
              <p:nvPr/>
            </p:nvGrpSpPr>
            <p:grpSpPr>
              <a:xfrm>
                <a:off x="6576059" y="1325219"/>
                <a:ext cx="1588271" cy="3190746"/>
                <a:chOff x="6675119" y="1325219"/>
                <a:chExt cx="1588271" cy="3190746"/>
              </a:xfrm>
            </p:grpSpPr>
            <p:sp>
              <p:nvSpPr>
                <p:cNvPr id="27" name="직사각형 26"/>
                <p:cNvSpPr/>
                <p:nvPr/>
              </p:nvSpPr>
              <p:spPr>
                <a:xfrm>
                  <a:off x="6736990" y="1325219"/>
                  <a:ext cx="1526400" cy="3063600"/>
                </a:xfrm>
                <a:prstGeom prst="rect">
                  <a:avLst/>
                </a:prstGeom>
                <a:blipFill dpi="0" rotWithShape="1">
                  <a:blip r:embed="rId4">
                    <a:alphaModFix amt="48000"/>
                  </a:blip>
                  <a:srcRect/>
                  <a:stretch>
                    <a:fillRect l="8" r="8"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직사각형 27"/>
                <p:cNvSpPr/>
                <p:nvPr/>
              </p:nvSpPr>
              <p:spPr>
                <a:xfrm rot="10800000">
                  <a:off x="6675119" y="2958502"/>
                  <a:ext cx="1558701" cy="155746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alpha val="0"/>
                      </a:schemeClr>
                    </a:gs>
                    <a:gs pos="86000">
                      <a:schemeClr val="bg1"/>
                    </a:gs>
                  </a:gsLst>
                  <a:lin ang="162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28866" y="1779662"/>
                <a:ext cx="1317104" cy="2850543"/>
              </a:xfrm>
              <a:prstGeom prst="roundRect">
                <a:avLst>
                  <a:gd name="adj" fmla="val 4480"/>
                </a:avLst>
              </a:prstGeom>
              <a:effectLst>
                <a:outerShdw blurRad="228600" dist="50800" dir="624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160223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2386673" y="411511"/>
            <a:ext cx="2197718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- 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플레이어화면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33000" y="959070"/>
            <a:ext cx="7200000" cy="25200"/>
          </a:xfrm>
          <a:prstGeom prst="rect">
            <a:avLst/>
          </a:prstGeom>
          <a:gradFill flip="none" rotWithShape="1">
            <a:gsLst>
              <a:gs pos="0">
                <a:srgbClr val="5E97E1"/>
              </a:gs>
              <a:gs pos="92000">
                <a:srgbClr val="5E97E1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1994777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동작설명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785030" y="1340290"/>
            <a:ext cx="4759112" cy="2982277"/>
            <a:chOff x="1115616" y="1168707"/>
            <a:chExt cx="4759112" cy="2982277"/>
          </a:xfrm>
        </p:grpSpPr>
        <p:grpSp>
          <p:nvGrpSpPr>
            <p:cNvPr id="16" name="그룹 15"/>
            <p:cNvGrpSpPr/>
            <p:nvPr/>
          </p:nvGrpSpPr>
          <p:grpSpPr>
            <a:xfrm>
              <a:off x="1115616" y="1168707"/>
              <a:ext cx="4759112" cy="2982277"/>
              <a:chOff x="1115616" y="1168707"/>
              <a:chExt cx="4759112" cy="2982277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1115616" y="1168707"/>
                <a:ext cx="4759112" cy="2982277"/>
                <a:chOff x="3706894" y="2463669"/>
                <a:chExt cx="4864610" cy="3048387"/>
              </a:xfrm>
            </p:grpSpPr>
            <p:grpSp>
              <p:nvGrpSpPr>
                <p:cNvPr id="4" name="그룹 3"/>
                <p:cNvGrpSpPr/>
                <p:nvPr/>
              </p:nvGrpSpPr>
              <p:grpSpPr>
                <a:xfrm>
                  <a:off x="3706895" y="2463669"/>
                  <a:ext cx="4864609" cy="3048387"/>
                  <a:chOff x="3706895" y="2463669"/>
                  <a:chExt cx="4864609" cy="3048387"/>
                </a:xfrm>
              </p:grpSpPr>
              <p:pic>
                <p:nvPicPr>
                  <p:cNvPr id="13" name="그림 12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5450" r="12718" b="93834"/>
                  <a:stretch/>
                </p:blipFill>
                <p:spPr>
                  <a:xfrm>
                    <a:off x="3706895" y="2463669"/>
                    <a:ext cx="4864608" cy="99457"/>
                  </a:xfrm>
                  <a:prstGeom prst="rect">
                    <a:avLst/>
                  </a:prstGeom>
                  <a:ln w="9525">
                    <a:noFill/>
                  </a:ln>
                </p:spPr>
              </p:pic>
              <p:pic>
                <p:nvPicPr>
                  <p:cNvPr id="18" name="그림 17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14420" r="12718" b="71523"/>
                  <a:stretch/>
                </p:blipFill>
                <p:spPr>
                  <a:xfrm>
                    <a:off x="3706896" y="2563126"/>
                    <a:ext cx="4864608" cy="1953741"/>
                  </a:xfrm>
                  <a:prstGeom prst="rect">
                    <a:avLst/>
                  </a:prstGeom>
                  <a:ln w="9525">
                    <a:noFill/>
                  </a:ln>
                </p:spPr>
              </p:pic>
              <p:pic>
                <p:nvPicPr>
                  <p:cNvPr id="15" name="그림 14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42421" r="11731" b="50300"/>
                  <a:stretch/>
                </p:blipFill>
                <p:spPr>
                  <a:xfrm>
                    <a:off x="3707904" y="4511899"/>
                    <a:ext cx="4863600" cy="1000157"/>
                  </a:xfrm>
                  <a:prstGeom prst="rect">
                    <a:avLst/>
                  </a:prstGeom>
                  <a:ln w="9525">
                    <a:noFill/>
                  </a:ln>
                </p:spPr>
              </p:pic>
            </p:grpSp>
            <p:sp>
              <p:nvSpPr>
                <p:cNvPr id="7" name="직사각형 6"/>
                <p:cNvSpPr/>
                <p:nvPr/>
              </p:nvSpPr>
              <p:spPr>
                <a:xfrm>
                  <a:off x="3706894" y="2463669"/>
                  <a:ext cx="4864609" cy="3048387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7" name="직사각형 26"/>
              <p:cNvSpPr/>
              <p:nvPr/>
            </p:nvSpPr>
            <p:spPr>
              <a:xfrm flipH="1">
                <a:off x="1549478" y="1826130"/>
                <a:ext cx="4325245" cy="132982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 flipH="1">
                <a:off x="1549477" y="3168650"/>
                <a:ext cx="4325245" cy="979279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1655961" y="3484339"/>
              <a:ext cx="108000" cy="336600"/>
              <a:chOff x="1655961" y="3484339"/>
              <a:chExt cx="108000" cy="336600"/>
            </a:xfrm>
          </p:grpSpPr>
          <p:sp>
            <p:nvSpPr>
              <p:cNvPr id="32" name="타원 31"/>
              <p:cNvSpPr/>
              <p:nvPr/>
            </p:nvSpPr>
            <p:spPr>
              <a:xfrm>
                <a:off x="1655961" y="3484339"/>
                <a:ext cx="108000" cy="108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500" b="1" dirty="0" smtClean="0"/>
                  <a:t>1</a:t>
                </a:r>
                <a:endParaRPr lang="ko-KR" altLang="en-US" sz="500" b="1" dirty="0"/>
              </a:p>
            </p:txBody>
          </p:sp>
          <p:sp>
            <p:nvSpPr>
              <p:cNvPr id="33" name="타원 32"/>
              <p:cNvSpPr/>
              <p:nvPr/>
            </p:nvSpPr>
            <p:spPr>
              <a:xfrm>
                <a:off x="1655961" y="3598639"/>
                <a:ext cx="108000" cy="108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500" b="1" dirty="0"/>
                  <a:t>2</a:t>
                </a:r>
                <a:endParaRPr lang="ko-KR" altLang="en-US" sz="500" b="1" dirty="0"/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1655961" y="3712939"/>
                <a:ext cx="108000" cy="108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500" b="1" dirty="0" smtClean="0"/>
                  <a:t>3</a:t>
                </a:r>
                <a:endParaRPr lang="ko-KR" altLang="en-US" sz="500" b="1" dirty="0"/>
              </a:p>
            </p:txBody>
          </p:sp>
        </p:grpSp>
      </p:grpSp>
      <p:grpSp>
        <p:nvGrpSpPr>
          <p:cNvPr id="70" name="그룹 69"/>
          <p:cNvGrpSpPr/>
          <p:nvPr/>
        </p:nvGrpSpPr>
        <p:grpSpPr>
          <a:xfrm>
            <a:off x="484878" y="1316097"/>
            <a:ext cx="1128887" cy="1201648"/>
            <a:chOff x="338113" y="1316097"/>
            <a:chExt cx="1128887" cy="1201648"/>
          </a:xfrm>
        </p:grpSpPr>
        <p:sp>
          <p:nvSpPr>
            <p:cNvPr id="22" name="TextBox 21"/>
            <p:cNvSpPr txBox="1"/>
            <p:nvPr/>
          </p:nvSpPr>
          <p:spPr>
            <a:xfrm>
              <a:off x="338113" y="1563638"/>
              <a:ext cx="1128887" cy="95410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ko-KR"/>
              </a:defPPr>
              <a:lvl1pPr marL="179388" indent="-179388">
                <a:spcAft>
                  <a:spcPts val="800"/>
                </a:spcAft>
                <a:buFont typeface="Arial" panose="020B0604020202020204" pitchFamily="34" charset="0"/>
                <a:buChar char="•"/>
                <a:defRPr sz="11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pPr marL="0" indent="0">
                <a:buNone/>
              </a:pPr>
              <a:r>
                <a:rPr lang="ko-KR" altLang="en-US" sz="1400" b="1" dirty="0" err="1" smtClean="0"/>
                <a:t>뷰로드</a:t>
              </a:r>
              <a:r>
                <a:rPr lang="ko-KR" altLang="en-US" sz="1400" b="1" dirty="0"/>
                <a:t> </a:t>
              </a:r>
              <a:r>
                <a:rPr lang="ko-KR" altLang="en-US" sz="1400" b="1" dirty="0" smtClean="0"/>
                <a:t>시 </a:t>
              </a:r>
              <a:r>
                <a:rPr lang="en-US" altLang="ko-KR" sz="1400" b="1" dirty="0"/>
                <a:t>play</a:t>
              </a:r>
              <a:r>
                <a:rPr lang="ko-KR" altLang="en-US" sz="1400" b="1" dirty="0"/>
                <a:t>버튼과 </a:t>
              </a:r>
              <a:r>
                <a:rPr lang="ko-KR" altLang="en-US" sz="1400" b="1" dirty="0" smtClean="0"/>
                <a:t>재생 시간을 갱신</a:t>
              </a:r>
              <a:endParaRPr lang="en-US" altLang="ko-KR" sz="1200" b="1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352611" y="1316097"/>
              <a:ext cx="216024" cy="21602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1</a:t>
              </a:r>
              <a:endParaRPr lang="ko-KR" altLang="en-US" sz="1100" b="1" dirty="0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484878" y="2976410"/>
            <a:ext cx="1138440" cy="1380024"/>
            <a:chOff x="328560" y="2998716"/>
            <a:chExt cx="1138440" cy="1380024"/>
          </a:xfrm>
        </p:grpSpPr>
        <p:sp>
          <p:nvSpPr>
            <p:cNvPr id="24" name="타원 23"/>
            <p:cNvSpPr/>
            <p:nvPr/>
          </p:nvSpPr>
          <p:spPr>
            <a:xfrm>
              <a:off x="352611" y="2998716"/>
              <a:ext cx="216000" cy="21602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2</a:t>
              </a:r>
              <a:endParaRPr lang="ko-KR" altLang="en-US" sz="1100" b="1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38113" y="3246257"/>
              <a:ext cx="1128887" cy="52322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ko-KR"/>
              </a:defPPr>
              <a:lvl1pPr marL="179388" indent="-179388">
                <a:spcAft>
                  <a:spcPts val="800"/>
                </a:spcAft>
                <a:buFont typeface="Arial" panose="020B0604020202020204" pitchFamily="34" charset="0"/>
                <a:buChar char="•"/>
                <a:defRPr sz="11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pPr marL="0" indent="0">
                <a:spcAft>
                  <a:spcPts val="400"/>
                </a:spcAft>
                <a:buNone/>
              </a:pPr>
              <a:r>
                <a:rPr lang="en-US" altLang="ko-KR" sz="1400" b="1" dirty="0"/>
                <a:t>Seeking </a:t>
              </a:r>
              <a:r>
                <a:rPr lang="en-US" altLang="ko-KR" sz="1400" b="1" dirty="0" smtClean="0"/>
                <a:t/>
              </a:r>
              <a:br>
                <a:rPr lang="en-US" altLang="ko-KR" sz="1400" b="1" dirty="0" smtClean="0"/>
              </a:br>
              <a:r>
                <a:rPr lang="ko-KR" altLang="en-US" sz="1400" b="1" dirty="0" smtClean="0"/>
                <a:t>구현</a:t>
              </a:r>
              <a:endParaRPr lang="en-US" altLang="ko-KR" sz="1400" b="1" dirty="0"/>
            </a:p>
          </p:txBody>
        </p:sp>
        <p:grpSp>
          <p:nvGrpSpPr>
            <p:cNvPr id="68" name="그룹 67"/>
            <p:cNvGrpSpPr/>
            <p:nvPr/>
          </p:nvGrpSpPr>
          <p:grpSpPr>
            <a:xfrm>
              <a:off x="328560" y="3795888"/>
              <a:ext cx="1060939" cy="582852"/>
              <a:chOff x="381796" y="3828290"/>
              <a:chExt cx="1321346" cy="725912"/>
            </a:xfrm>
          </p:grpSpPr>
          <p:sp>
            <p:nvSpPr>
              <p:cNvPr id="63" name="직사각형 62"/>
              <p:cNvSpPr/>
              <p:nvPr/>
            </p:nvSpPr>
            <p:spPr>
              <a:xfrm>
                <a:off x="483912" y="3828290"/>
                <a:ext cx="1219230" cy="7259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ko-KR" altLang="en-US" sz="850" b="1" dirty="0" smtClean="0">
                    <a:solidFill>
                      <a:schemeClr val="bg1">
                        <a:lumMod val="50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재생하려는 구간 </a:t>
                </a:r>
                <a:r>
                  <a:rPr lang="en-US" altLang="ko-KR" sz="850" b="1" dirty="0" smtClean="0">
                    <a:solidFill>
                      <a:schemeClr val="bg1">
                        <a:lumMod val="50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/>
                </a:r>
                <a:br>
                  <a:rPr lang="en-US" altLang="ko-KR" sz="850" b="1" dirty="0" smtClean="0">
                    <a:solidFill>
                      <a:schemeClr val="bg1">
                        <a:lumMod val="50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</a:br>
                <a:r>
                  <a:rPr lang="ko-KR" altLang="en-US" sz="85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재생구간</a:t>
                </a:r>
                <a:r>
                  <a:rPr lang="ko-KR" altLang="en-US" sz="850" b="1" dirty="0" smtClean="0">
                    <a:solidFill>
                      <a:schemeClr val="bg1">
                        <a:lumMod val="50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 계산 </a:t>
                </a:r>
                <a:r>
                  <a:rPr lang="en-US" altLang="ko-KR" sz="850" b="1" dirty="0" smtClean="0">
                    <a:solidFill>
                      <a:schemeClr val="bg1">
                        <a:lumMod val="50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seek</a:t>
                </a:r>
                <a:r>
                  <a:rPr lang="ko-KR" altLang="en-US" sz="850" b="1" dirty="0" err="1">
                    <a:solidFill>
                      <a:schemeClr val="bg1">
                        <a:lumMod val="50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메소드</a:t>
                </a:r>
                <a:r>
                  <a:rPr lang="ko-KR" altLang="en-US" sz="850" b="1" dirty="0">
                    <a:solidFill>
                      <a:schemeClr val="bg1">
                        <a:lumMod val="50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 호출</a:t>
                </a:r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381796" y="3919420"/>
                <a:ext cx="154188" cy="15418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600" b="1" dirty="0" smtClean="0"/>
                  <a:t>1</a:t>
                </a:r>
                <a:endParaRPr lang="ko-KR" altLang="en-US" sz="600" b="1" dirty="0"/>
              </a:p>
            </p:txBody>
          </p:sp>
          <p:sp>
            <p:nvSpPr>
              <p:cNvPr id="65" name="타원 64"/>
              <p:cNvSpPr/>
              <p:nvPr/>
            </p:nvSpPr>
            <p:spPr>
              <a:xfrm>
                <a:off x="381796" y="4127059"/>
                <a:ext cx="154188" cy="15418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600" b="1" dirty="0"/>
                  <a:t>2</a:t>
                </a:r>
                <a:endParaRPr lang="ko-KR" altLang="en-US" sz="600" b="1" dirty="0"/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381796" y="4334698"/>
                <a:ext cx="154188" cy="15418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600" b="1" dirty="0" smtClean="0"/>
                  <a:t>3</a:t>
                </a:r>
                <a:endParaRPr lang="ko-KR" altLang="en-US" sz="600" b="1" dirty="0"/>
              </a:p>
            </p:txBody>
          </p:sp>
        </p:grpSp>
      </p:grpSp>
      <p:grpSp>
        <p:nvGrpSpPr>
          <p:cNvPr id="87" name="그룹 86"/>
          <p:cNvGrpSpPr/>
          <p:nvPr/>
        </p:nvGrpSpPr>
        <p:grpSpPr>
          <a:xfrm>
            <a:off x="6341963" y="539985"/>
            <a:ext cx="2317159" cy="4603515"/>
            <a:chOff x="6341963" y="539985"/>
            <a:chExt cx="2317159" cy="4603515"/>
          </a:xfrm>
        </p:grpSpPr>
        <p:pic>
          <p:nvPicPr>
            <p:cNvPr id="86" name="그림 85"/>
            <p:cNvPicPr>
              <a:picLocks noChangeAspect="1"/>
            </p:cNvPicPr>
            <p:nvPr/>
          </p:nvPicPr>
          <p:blipFill rotWithShape="1">
            <a:blip r:embed="rId4"/>
            <a:srcRect t="1" b="1645"/>
            <a:stretch/>
          </p:blipFill>
          <p:spPr>
            <a:xfrm>
              <a:off x="6341963" y="539985"/>
              <a:ext cx="2302793" cy="460351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010" b="14342"/>
            <a:stretch/>
          </p:blipFill>
          <p:spPr>
            <a:xfrm>
              <a:off x="6341963" y="3686311"/>
              <a:ext cx="2317159" cy="634283"/>
            </a:xfrm>
            <a:prstGeom prst="roundRect">
              <a:avLst>
                <a:gd name="adj" fmla="val 4480"/>
              </a:avLst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127000" dist="50800" dir="6240000" algn="tl" rotWithShape="0">
                <a:prstClr val="black">
                  <a:alpha val="3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20276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333000" y="959070"/>
            <a:ext cx="7200000" cy="25200"/>
          </a:xfrm>
          <a:prstGeom prst="rect">
            <a:avLst/>
          </a:prstGeom>
          <a:gradFill flip="none" rotWithShape="1">
            <a:gsLst>
              <a:gs pos="0">
                <a:srgbClr val="5E97E1"/>
              </a:gs>
              <a:gs pos="92000">
                <a:srgbClr val="5E97E1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713972" y="483518"/>
            <a:ext cx="7716056" cy="4419554"/>
            <a:chOff x="713972" y="483518"/>
            <a:chExt cx="7716056" cy="4419554"/>
          </a:xfrm>
        </p:grpSpPr>
        <p:grpSp>
          <p:nvGrpSpPr>
            <p:cNvPr id="25" name="그룹 24"/>
            <p:cNvGrpSpPr/>
            <p:nvPr/>
          </p:nvGrpSpPr>
          <p:grpSpPr>
            <a:xfrm>
              <a:off x="713972" y="1222266"/>
              <a:ext cx="6128491" cy="2861779"/>
              <a:chOff x="713972" y="1181727"/>
              <a:chExt cx="6128491" cy="2861779"/>
            </a:xfrm>
          </p:grpSpPr>
          <p:grpSp>
            <p:nvGrpSpPr>
              <p:cNvPr id="17" name="그룹 16"/>
              <p:cNvGrpSpPr/>
              <p:nvPr/>
            </p:nvGrpSpPr>
            <p:grpSpPr>
              <a:xfrm>
                <a:off x="713972" y="1233844"/>
                <a:ext cx="6128491" cy="2757545"/>
                <a:chOff x="956827" y="1225693"/>
                <a:chExt cx="5911495" cy="2659907"/>
              </a:xfrm>
            </p:grpSpPr>
            <p:grpSp>
              <p:nvGrpSpPr>
                <p:cNvPr id="3" name="그룹 2"/>
                <p:cNvGrpSpPr/>
                <p:nvPr/>
              </p:nvGrpSpPr>
              <p:grpSpPr>
                <a:xfrm>
                  <a:off x="956827" y="1225693"/>
                  <a:ext cx="5911494" cy="2659907"/>
                  <a:chOff x="3458511" y="5348288"/>
                  <a:chExt cx="4863600" cy="2188403"/>
                </a:xfrm>
              </p:grpSpPr>
              <p:pic>
                <p:nvPicPr>
                  <p:cNvPr id="35" name="그림 34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49730" b="42821"/>
                  <a:stretch/>
                </p:blipFill>
                <p:spPr>
                  <a:xfrm>
                    <a:off x="3458511" y="5348288"/>
                    <a:ext cx="4863600" cy="903287"/>
                  </a:xfrm>
                  <a:prstGeom prst="rect">
                    <a:avLst/>
                  </a:prstGeom>
                  <a:ln w="9525">
                    <a:noFill/>
                  </a:ln>
                </p:spPr>
              </p:pic>
              <p:pic>
                <p:nvPicPr>
                  <p:cNvPr id="37" name="그림 36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89091" b="297"/>
                  <a:stretch/>
                </p:blipFill>
                <p:spPr>
                  <a:xfrm>
                    <a:off x="3458511" y="6249590"/>
                    <a:ext cx="4863600" cy="1287101"/>
                  </a:xfrm>
                  <a:prstGeom prst="rect">
                    <a:avLst/>
                  </a:prstGeom>
                  <a:ln w="9525">
                    <a:noFill/>
                  </a:ln>
                </p:spPr>
              </p:pic>
            </p:grpSp>
            <p:sp>
              <p:nvSpPr>
                <p:cNvPr id="6" name="직사각형 5"/>
                <p:cNvSpPr/>
                <p:nvPr/>
              </p:nvSpPr>
              <p:spPr>
                <a:xfrm>
                  <a:off x="956828" y="1225693"/>
                  <a:ext cx="5911494" cy="2659907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직사각형 42"/>
              <p:cNvSpPr/>
              <p:nvPr/>
            </p:nvSpPr>
            <p:spPr>
              <a:xfrm rot="5400000">
                <a:off x="4648509" y="1969314"/>
                <a:ext cx="2861779" cy="1286605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86000">
                    <a:schemeClr val="bg1"/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7" name="그림 46"/>
            <p:cNvPicPr>
              <a:picLocks noChangeAspect="1"/>
            </p:cNvPicPr>
            <p:nvPr/>
          </p:nvPicPr>
          <p:blipFill rotWithShape="1">
            <a:blip r:embed="rId4"/>
            <a:srcRect t="1" b="1645"/>
            <a:stretch/>
          </p:blipFill>
          <p:spPr>
            <a:xfrm>
              <a:off x="6219256" y="483518"/>
              <a:ext cx="2210772" cy="4419554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2386673" y="411511"/>
            <a:ext cx="2197718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- 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플레이어화면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1994777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동작설명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978002" y="4201216"/>
            <a:ext cx="5187997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lvl="2" algn="ctr">
              <a:spcAft>
                <a:spcPts val="400"/>
              </a:spcAft>
            </a:pP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1.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곡이 </a:t>
            </a:r>
            <a:r>
              <a:rPr lang="ko-KR" altLang="en-US" sz="1200" b="1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재생중일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 때 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: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곡 정지 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/ 2.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곡 정지 상태일 시 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: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곡 재생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/>
            </a:r>
            <a:b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</a:b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3.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플레이 컨트롤 버튼 이미지 업데이트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410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333000" y="959070"/>
            <a:ext cx="7200000" cy="25200"/>
          </a:xfrm>
          <a:prstGeom prst="rect">
            <a:avLst/>
          </a:prstGeom>
          <a:gradFill flip="none" rotWithShape="1">
            <a:gsLst>
              <a:gs pos="0">
                <a:srgbClr val="5E97E1"/>
              </a:gs>
              <a:gs pos="92000">
                <a:srgbClr val="5E97E1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713972" y="483518"/>
            <a:ext cx="7716056" cy="4419554"/>
            <a:chOff x="713972" y="483518"/>
            <a:chExt cx="7716056" cy="4419554"/>
          </a:xfrm>
        </p:grpSpPr>
        <p:grpSp>
          <p:nvGrpSpPr>
            <p:cNvPr id="25" name="그룹 24"/>
            <p:cNvGrpSpPr/>
            <p:nvPr/>
          </p:nvGrpSpPr>
          <p:grpSpPr>
            <a:xfrm>
              <a:off x="713972" y="1222266"/>
              <a:ext cx="6128491" cy="2861779"/>
              <a:chOff x="713972" y="1181727"/>
              <a:chExt cx="6128491" cy="2861779"/>
            </a:xfrm>
          </p:grpSpPr>
          <p:grpSp>
            <p:nvGrpSpPr>
              <p:cNvPr id="17" name="그룹 16"/>
              <p:cNvGrpSpPr/>
              <p:nvPr/>
            </p:nvGrpSpPr>
            <p:grpSpPr>
              <a:xfrm>
                <a:off x="713972" y="1233844"/>
                <a:ext cx="6128491" cy="2757545"/>
                <a:chOff x="956827" y="1225693"/>
                <a:chExt cx="5911495" cy="2659907"/>
              </a:xfrm>
            </p:grpSpPr>
            <p:grpSp>
              <p:nvGrpSpPr>
                <p:cNvPr id="3" name="그룹 2"/>
                <p:cNvGrpSpPr/>
                <p:nvPr/>
              </p:nvGrpSpPr>
              <p:grpSpPr>
                <a:xfrm>
                  <a:off x="956827" y="1225693"/>
                  <a:ext cx="5911494" cy="2659907"/>
                  <a:chOff x="3458511" y="5348288"/>
                  <a:chExt cx="4863600" cy="2188403"/>
                </a:xfrm>
              </p:grpSpPr>
              <p:pic>
                <p:nvPicPr>
                  <p:cNvPr id="35" name="그림 34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49730" b="42821"/>
                  <a:stretch/>
                </p:blipFill>
                <p:spPr>
                  <a:xfrm>
                    <a:off x="3458511" y="5348288"/>
                    <a:ext cx="4863600" cy="903287"/>
                  </a:xfrm>
                  <a:prstGeom prst="rect">
                    <a:avLst/>
                  </a:prstGeom>
                  <a:ln w="9525">
                    <a:noFill/>
                  </a:ln>
                </p:spPr>
              </p:pic>
              <p:pic>
                <p:nvPicPr>
                  <p:cNvPr id="37" name="그림 36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89091" b="297"/>
                  <a:stretch/>
                </p:blipFill>
                <p:spPr>
                  <a:xfrm>
                    <a:off x="3458511" y="6249590"/>
                    <a:ext cx="4863600" cy="1287101"/>
                  </a:xfrm>
                  <a:prstGeom prst="rect">
                    <a:avLst/>
                  </a:prstGeom>
                  <a:ln w="9525">
                    <a:noFill/>
                  </a:ln>
                </p:spPr>
              </p:pic>
            </p:grpSp>
            <p:sp>
              <p:nvSpPr>
                <p:cNvPr id="6" name="직사각형 5"/>
                <p:cNvSpPr/>
                <p:nvPr/>
              </p:nvSpPr>
              <p:spPr>
                <a:xfrm>
                  <a:off x="956828" y="1225693"/>
                  <a:ext cx="5911494" cy="2659907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직사각형 42"/>
              <p:cNvSpPr/>
              <p:nvPr/>
            </p:nvSpPr>
            <p:spPr>
              <a:xfrm rot="5400000">
                <a:off x="4648509" y="1969314"/>
                <a:ext cx="2861779" cy="1286605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86000">
                    <a:schemeClr val="bg1"/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7" name="그림 46"/>
            <p:cNvPicPr>
              <a:picLocks noChangeAspect="1"/>
            </p:cNvPicPr>
            <p:nvPr/>
          </p:nvPicPr>
          <p:blipFill rotWithShape="1">
            <a:blip r:embed="rId4"/>
            <a:srcRect t="1" b="1645"/>
            <a:stretch/>
          </p:blipFill>
          <p:spPr>
            <a:xfrm>
              <a:off x="6219256" y="483518"/>
              <a:ext cx="2210772" cy="4419554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2386673" y="411511"/>
            <a:ext cx="2330766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- </a:t>
            </a: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Dark mode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452072" y="843558"/>
            <a:ext cx="3456384" cy="15747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0000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indent="0">
              <a:buNone/>
            </a:pP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1. 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메인화면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곡리스트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컬렉션뷰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 이용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2. 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플레이어화면 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모달로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 띄움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재생 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곡준비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해당 곡 재생</a:t>
            </a:r>
            <a:r>
              <a:rPr lang="en-US" altLang="ko-KR" sz="1050" b="1" dirty="0"/>
              <a:t>)</a:t>
            </a:r>
          </a:p>
          <a:p>
            <a:pPr marL="0" indent="0">
              <a:buNone/>
            </a:pP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- </a:t>
            </a:r>
            <a:r>
              <a:rPr lang="en-US" altLang="ko-KR" sz="1050" b="1" strike="sngStrike" dirty="0" err="1">
                <a:solidFill>
                  <a:schemeClr val="bg1">
                    <a:lumMod val="75000"/>
                  </a:schemeClr>
                </a:solidFill>
              </a:rPr>
              <a:t>AVFoundation</a:t>
            </a:r>
            <a:endParaRPr lang="en-US" altLang="ko-KR" sz="1050" b="1" strike="sngStrike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- </a:t>
            </a:r>
            <a:r>
              <a:rPr lang="en-US" altLang="ko-KR" sz="1050" b="1" strike="sngStrike" dirty="0" err="1">
                <a:solidFill>
                  <a:schemeClr val="bg1">
                    <a:lumMod val="75000"/>
                  </a:schemeClr>
                </a:solidFill>
              </a:rPr>
              <a:t>AVPlayer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 : 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재생정지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슬라이더 구간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seeking</a:t>
            </a:r>
          </a:p>
          <a:p>
            <a:pPr marL="0" indent="0">
              <a:buNone/>
            </a:pPr>
            <a:r>
              <a:rPr lang="en-US" altLang="ko-KR" sz="1050" b="1" dirty="0"/>
              <a:t>- Dark mode</a:t>
            </a:r>
          </a:p>
          <a:p>
            <a:pPr marL="0" indent="0">
              <a:buNone/>
            </a:pPr>
            <a:r>
              <a:rPr lang="en-US" altLang="ko-KR" sz="1050" b="1" dirty="0"/>
              <a:t>3. </a:t>
            </a:r>
            <a:r>
              <a:rPr lang="ko-KR" altLang="en-US" sz="1050" b="1" dirty="0" err="1"/>
              <a:t>다크</a:t>
            </a:r>
            <a:r>
              <a:rPr lang="en-US" altLang="ko-KR" sz="1050" b="1" dirty="0"/>
              <a:t>, </a:t>
            </a:r>
            <a:r>
              <a:rPr lang="ko-KR" altLang="en-US" sz="1050" b="1" dirty="0" err="1"/>
              <a:t>라이트모드</a:t>
            </a:r>
            <a:r>
              <a:rPr lang="ko-KR" altLang="en-US" sz="1050" b="1" dirty="0"/>
              <a:t> 대응</a:t>
            </a:r>
            <a:endParaRPr lang="en-US" altLang="ko-KR" sz="105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1994777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동작설명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978002" y="4201216"/>
            <a:ext cx="5187997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lvl="2" algn="ctr">
              <a:spcAft>
                <a:spcPts val="400"/>
              </a:spcAft>
            </a:pP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1.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곡이 </a:t>
            </a:r>
            <a:r>
              <a:rPr lang="ko-KR" altLang="en-US" sz="1200" b="1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재생중일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 때 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: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곡 정지 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/ 2.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곡 정지 상태일 시 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: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곡 재생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/>
            </a:r>
            <a:b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</a:b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3.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플레이 컨트롤 버튼 이미지 업데이트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745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857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1102</TotalTime>
  <Words>472</Words>
  <Application>Microsoft Office PowerPoint</Application>
  <PresentationFormat>화면 슬라이드 쇼(16:9)</PresentationFormat>
  <Paragraphs>139</Paragraphs>
  <Slides>22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Arial</vt:lpstr>
      <vt:lpstr>한수원 한돋움</vt:lpstr>
      <vt:lpstr>한수원 한돋움 Bold</vt:lpstr>
      <vt:lpstr>맑은 고딕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KB</cp:lastModifiedBy>
  <cp:revision>524</cp:revision>
  <cp:lastPrinted>2021-04-29T00:39:51Z</cp:lastPrinted>
  <dcterms:created xsi:type="dcterms:W3CDTF">2021-04-11T06:29:46Z</dcterms:created>
  <dcterms:modified xsi:type="dcterms:W3CDTF">2021-05-18T07:21:44Z</dcterms:modified>
</cp:coreProperties>
</file>